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Agrandir Narrow" charset="1" panose="00000506000000000000"/>
      <p:regular r:id="rId29"/>
    </p:embeddedFont>
    <p:embeddedFont>
      <p:font typeface="Poppins" charset="1" panose="00000500000000000000"/>
      <p:regular r:id="rId30"/>
    </p:embeddedFont>
    <p:embeddedFont>
      <p:font typeface="Poppins Bold" charset="1" panose="00000800000000000000"/>
      <p:regular r:id="rId31"/>
    </p:embeddedFont>
    <p:embeddedFont>
      <p:font typeface="Raleway" charset="1" panose="00000000000000000000"/>
      <p:regular r:id="rId32"/>
    </p:embeddedFont>
    <p:embeddedFont>
      <p:font typeface="Poppins Semi-Bold" charset="1" panose="00000700000000000000"/>
      <p:regular r:id="rId33"/>
    </p:embeddedFont>
    <p:embeddedFont>
      <p:font typeface="Agrandir Narrow Bold" charset="1" panose="00000806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11" Target="../media/image72.svg" Type="http://schemas.openxmlformats.org/officeDocument/2006/relationships/image"/><Relationship Id="rId12" Target="../media/image73.png" Type="http://schemas.openxmlformats.org/officeDocument/2006/relationships/image"/><Relationship Id="rId13" Target="../media/image74.svg" Type="http://schemas.openxmlformats.org/officeDocument/2006/relationships/image"/><Relationship Id="rId14" Target="../media/image75.png" Type="http://schemas.openxmlformats.org/officeDocument/2006/relationships/image"/><Relationship Id="rId15" Target="../media/image76.svg" Type="http://schemas.openxmlformats.org/officeDocument/2006/relationships/image"/><Relationship Id="rId16" Target="../media/image77.png" Type="http://schemas.openxmlformats.org/officeDocument/2006/relationships/image"/><Relationship Id="rId17" Target="../media/image78.svg" Type="http://schemas.openxmlformats.org/officeDocument/2006/relationships/image"/><Relationship Id="rId18" Target="../media/image79.png" Type="http://schemas.openxmlformats.org/officeDocument/2006/relationships/image"/><Relationship Id="rId19" Target="../media/image80.svg" Type="http://schemas.openxmlformats.org/officeDocument/2006/relationships/image"/><Relationship Id="rId2" Target="../media/image63.png" Type="http://schemas.openxmlformats.org/officeDocument/2006/relationships/image"/><Relationship Id="rId20" Target="../media/image81.png" Type="http://schemas.openxmlformats.org/officeDocument/2006/relationships/image"/><Relationship Id="rId21" Target="../media/image82.svg" Type="http://schemas.openxmlformats.org/officeDocument/2006/relationships/image"/><Relationship Id="rId22" Target="../media/image83.png" Type="http://schemas.openxmlformats.org/officeDocument/2006/relationships/image"/><Relationship Id="rId23" Target="../media/image84.svg" Type="http://schemas.openxmlformats.org/officeDocument/2006/relationships/image"/><Relationship Id="rId24" Target="../media/image85.png" Type="http://schemas.openxmlformats.org/officeDocument/2006/relationships/image"/><Relationship Id="rId25" Target="../media/image86.svg" Type="http://schemas.openxmlformats.org/officeDocument/2006/relationships/image"/><Relationship Id="rId26" Target="../media/image95.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11" Target="../media/image72.svg" Type="http://schemas.openxmlformats.org/officeDocument/2006/relationships/image"/><Relationship Id="rId12" Target="../media/image73.png" Type="http://schemas.openxmlformats.org/officeDocument/2006/relationships/image"/><Relationship Id="rId13" Target="../media/image74.svg" Type="http://schemas.openxmlformats.org/officeDocument/2006/relationships/image"/><Relationship Id="rId14" Target="../media/image75.png" Type="http://schemas.openxmlformats.org/officeDocument/2006/relationships/image"/><Relationship Id="rId15" Target="../media/image76.svg" Type="http://schemas.openxmlformats.org/officeDocument/2006/relationships/image"/><Relationship Id="rId16" Target="../media/image77.png" Type="http://schemas.openxmlformats.org/officeDocument/2006/relationships/image"/><Relationship Id="rId17" Target="../media/image78.svg" Type="http://schemas.openxmlformats.org/officeDocument/2006/relationships/image"/><Relationship Id="rId18" Target="../media/image79.png" Type="http://schemas.openxmlformats.org/officeDocument/2006/relationships/image"/><Relationship Id="rId19" Target="../media/image80.svg" Type="http://schemas.openxmlformats.org/officeDocument/2006/relationships/image"/><Relationship Id="rId2" Target="../media/image63.png" Type="http://schemas.openxmlformats.org/officeDocument/2006/relationships/image"/><Relationship Id="rId20" Target="../media/image81.png" Type="http://schemas.openxmlformats.org/officeDocument/2006/relationships/image"/><Relationship Id="rId21" Target="../media/image82.svg" Type="http://schemas.openxmlformats.org/officeDocument/2006/relationships/image"/><Relationship Id="rId22" Target="../media/image83.png" Type="http://schemas.openxmlformats.org/officeDocument/2006/relationships/image"/><Relationship Id="rId23" Target="../media/image84.svg" Type="http://schemas.openxmlformats.org/officeDocument/2006/relationships/image"/><Relationship Id="rId24" Target="../media/image85.png" Type="http://schemas.openxmlformats.org/officeDocument/2006/relationships/image"/><Relationship Id="rId25" Target="../media/image86.svg" Type="http://schemas.openxmlformats.org/officeDocument/2006/relationships/image"/><Relationship Id="rId26" Target="../media/image96.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11" Target="../media/image72.svg" Type="http://schemas.openxmlformats.org/officeDocument/2006/relationships/image"/><Relationship Id="rId12" Target="../media/image73.png" Type="http://schemas.openxmlformats.org/officeDocument/2006/relationships/image"/><Relationship Id="rId13" Target="../media/image74.svg" Type="http://schemas.openxmlformats.org/officeDocument/2006/relationships/image"/><Relationship Id="rId14" Target="../media/image75.png" Type="http://schemas.openxmlformats.org/officeDocument/2006/relationships/image"/><Relationship Id="rId15" Target="../media/image76.svg" Type="http://schemas.openxmlformats.org/officeDocument/2006/relationships/image"/><Relationship Id="rId16" Target="../media/image77.png" Type="http://schemas.openxmlformats.org/officeDocument/2006/relationships/image"/><Relationship Id="rId17" Target="../media/image78.svg" Type="http://schemas.openxmlformats.org/officeDocument/2006/relationships/image"/><Relationship Id="rId18" Target="../media/image79.png" Type="http://schemas.openxmlformats.org/officeDocument/2006/relationships/image"/><Relationship Id="rId19" Target="../media/image80.svg" Type="http://schemas.openxmlformats.org/officeDocument/2006/relationships/image"/><Relationship Id="rId2" Target="../media/image63.png" Type="http://schemas.openxmlformats.org/officeDocument/2006/relationships/image"/><Relationship Id="rId20" Target="../media/image81.png" Type="http://schemas.openxmlformats.org/officeDocument/2006/relationships/image"/><Relationship Id="rId21" Target="../media/image82.svg" Type="http://schemas.openxmlformats.org/officeDocument/2006/relationships/image"/><Relationship Id="rId22" Target="../media/image83.png" Type="http://schemas.openxmlformats.org/officeDocument/2006/relationships/image"/><Relationship Id="rId23" Target="../media/image84.svg" Type="http://schemas.openxmlformats.org/officeDocument/2006/relationships/image"/><Relationship Id="rId24" Target="../media/image85.png" Type="http://schemas.openxmlformats.org/officeDocument/2006/relationships/image"/><Relationship Id="rId25" Target="../media/image86.svg" Type="http://schemas.openxmlformats.org/officeDocument/2006/relationships/image"/><Relationship Id="rId26" Target="../media/image97.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6.png" Type="http://schemas.openxmlformats.org/officeDocument/2006/relationships/image"/><Relationship Id="rId11" Target="../media/image107.svg" Type="http://schemas.openxmlformats.org/officeDocument/2006/relationships/image"/><Relationship Id="rId12" Target="../media/image108.png" Type="http://schemas.openxmlformats.org/officeDocument/2006/relationships/image"/><Relationship Id="rId13" Target="../media/image109.svg" Type="http://schemas.openxmlformats.org/officeDocument/2006/relationships/image"/><Relationship Id="rId14" Target="../media/image110.png" Type="http://schemas.openxmlformats.org/officeDocument/2006/relationships/image"/><Relationship Id="rId15" Target="../media/image111.svg" Type="http://schemas.openxmlformats.org/officeDocument/2006/relationships/image"/><Relationship Id="rId16" Target="../media/image112.png" Type="http://schemas.openxmlformats.org/officeDocument/2006/relationships/image"/><Relationship Id="rId17" Target="../media/image113.svg" Type="http://schemas.openxmlformats.org/officeDocument/2006/relationships/image"/><Relationship Id="rId18" Target="../media/image114.png" Type="http://schemas.openxmlformats.org/officeDocument/2006/relationships/image"/><Relationship Id="rId19" Target="../media/image115.png" Type="http://schemas.openxmlformats.org/officeDocument/2006/relationships/image"/><Relationship Id="rId2" Target="../media/image98.png" Type="http://schemas.openxmlformats.org/officeDocument/2006/relationships/image"/><Relationship Id="rId20" Target="../media/image116.png" Type="http://schemas.openxmlformats.org/officeDocument/2006/relationships/image"/><Relationship Id="rId3" Target="../media/image99.svg" Type="http://schemas.openxmlformats.org/officeDocument/2006/relationships/image"/><Relationship Id="rId4" Target="../media/image100.png" Type="http://schemas.openxmlformats.org/officeDocument/2006/relationships/image"/><Relationship Id="rId5" Target="../media/image101.svg" Type="http://schemas.openxmlformats.org/officeDocument/2006/relationships/image"/><Relationship Id="rId6" Target="../media/image102.png" Type="http://schemas.openxmlformats.org/officeDocument/2006/relationships/image"/><Relationship Id="rId7" Target="../media/image103.svg" Type="http://schemas.openxmlformats.org/officeDocument/2006/relationships/image"/><Relationship Id="rId8" Target="../media/image104.png" Type="http://schemas.openxmlformats.org/officeDocument/2006/relationships/image"/><Relationship Id="rId9" Target="../media/image10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6.png" Type="http://schemas.openxmlformats.org/officeDocument/2006/relationships/image"/><Relationship Id="rId11" Target="../media/image107.svg" Type="http://schemas.openxmlformats.org/officeDocument/2006/relationships/image"/><Relationship Id="rId12" Target="../media/image108.png" Type="http://schemas.openxmlformats.org/officeDocument/2006/relationships/image"/><Relationship Id="rId13" Target="../media/image109.svg" Type="http://schemas.openxmlformats.org/officeDocument/2006/relationships/image"/><Relationship Id="rId14" Target="../media/image110.png" Type="http://schemas.openxmlformats.org/officeDocument/2006/relationships/image"/><Relationship Id="rId15" Target="../media/image111.svg" Type="http://schemas.openxmlformats.org/officeDocument/2006/relationships/image"/><Relationship Id="rId16" Target="../media/image112.png" Type="http://schemas.openxmlformats.org/officeDocument/2006/relationships/image"/><Relationship Id="rId17" Target="../media/image113.svg" Type="http://schemas.openxmlformats.org/officeDocument/2006/relationships/image"/><Relationship Id="rId18" Target="../media/image117.png" Type="http://schemas.openxmlformats.org/officeDocument/2006/relationships/image"/><Relationship Id="rId2" Target="../media/image98.png" Type="http://schemas.openxmlformats.org/officeDocument/2006/relationships/image"/><Relationship Id="rId3" Target="../media/image99.svg" Type="http://schemas.openxmlformats.org/officeDocument/2006/relationships/image"/><Relationship Id="rId4" Target="../media/image100.png" Type="http://schemas.openxmlformats.org/officeDocument/2006/relationships/image"/><Relationship Id="rId5" Target="../media/image101.svg" Type="http://schemas.openxmlformats.org/officeDocument/2006/relationships/image"/><Relationship Id="rId6" Target="../media/image102.png" Type="http://schemas.openxmlformats.org/officeDocument/2006/relationships/image"/><Relationship Id="rId7" Target="../media/image103.svg" Type="http://schemas.openxmlformats.org/officeDocument/2006/relationships/image"/><Relationship Id="rId8" Target="../media/image104.png" Type="http://schemas.openxmlformats.org/officeDocument/2006/relationships/image"/><Relationship Id="rId9" Target="../media/image10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6.png" Type="http://schemas.openxmlformats.org/officeDocument/2006/relationships/image"/><Relationship Id="rId11" Target="../media/image107.svg" Type="http://schemas.openxmlformats.org/officeDocument/2006/relationships/image"/><Relationship Id="rId12" Target="../media/image108.png" Type="http://schemas.openxmlformats.org/officeDocument/2006/relationships/image"/><Relationship Id="rId13" Target="../media/image109.svg" Type="http://schemas.openxmlformats.org/officeDocument/2006/relationships/image"/><Relationship Id="rId14" Target="../media/image110.png" Type="http://schemas.openxmlformats.org/officeDocument/2006/relationships/image"/><Relationship Id="rId15" Target="../media/image111.svg" Type="http://schemas.openxmlformats.org/officeDocument/2006/relationships/image"/><Relationship Id="rId16" Target="../media/image112.png" Type="http://schemas.openxmlformats.org/officeDocument/2006/relationships/image"/><Relationship Id="rId17" Target="../media/image113.svg" Type="http://schemas.openxmlformats.org/officeDocument/2006/relationships/image"/><Relationship Id="rId18" Target="../media/image118.png" Type="http://schemas.openxmlformats.org/officeDocument/2006/relationships/image"/><Relationship Id="rId19" Target="../media/image119.png" Type="http://schemas.openxmlformats.org/officeDocument/2006/relationships/image"/><Relationship Id="rId2" Target="../media/image98.png" Type="http://schemas.openxmlformats.org/officeDocument/2006/relationships/image"/><Relationship Id="rId3" Target="../media/image99.svg" Type="http://schemas.openxmlformats.org/officeDocument/2006/relationships/image"/><Relationship Id="rId4" Target="../media/image100.png" Type="http://schemas.openxmlformats.org/officeDocument/2006/relationships/image"/><Relationship Id="rId5" Target="../media/image101.svg" Type="http://schemas.openxmlformats.org/officeDocument/2006/relationships/image"/><Relationship Id="rId6" Target="../media/image102.png" Type="http://schemas.openxmlformats.org/officeDocument/2006/relationships/image"/><Relationship Id="rId7" Target="../media/image103.svg" Type="http://schemas.openxmlformats.org/officeDocument/2006/relationships/image"/><Relationship Id="rId8" Target="../media/image104.png" Type="http://schemas.openxmlformats.org/officeDocument/2006/relationships/image"/><Relationship Id="rId9" Target="../media/image10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8.png" Type="http://schemas.openxmlformats.org/officeDocument/2006/relationships/image"/><Relationship Id="rId11" Target="../media/image109.svg" Type="http://schemas.openxmlformats.org/officeDocument/2006/relationships/image"/><Relationship Id="rId12" Target="../media/image110.png" Type="http://schemas.openxmlformats.org/officeDocument/2006/relationships/image"/><Relationship Id="rId13" Target="../media/image111.svg" Type="http://schemas.openxmlformats.org/officeDocument/2006/relationships/image"/><Relationship Id="rId14" Target="../media/image112.png" Type="http://schemas.openxmlformats.org/officeDocument/2006/relationships/image"/><Relationship Id="rId15" Target="../media/image113.svg" Type="http://schemas.openxmlformats.org/officeDocument/2006/relationships/image"/><Relationship Id="rId16" Target="../media/image120.png" Type="http://schemas.openxmlformats.org/officeDocument/2006/relationships/image"/><Relationship Id="rId2" Target="../media/image98.png" Type="http://schemas.openxmlformats.org/officeDocument/2006/relationships/image"/><Relationship Id="rId3" Target="../media/image99.svg" Type="http://schemas.openxmlformats.org/officeDocument/2006/relationships/image"/><Relationship Id="rId4" Target="../media/image100.png" Type="http://schemas.openxmlformats.org/officeDocument/2006/relationships/image"/><Relationship Id="rId5" Target="../media/image101.svg" Type="http://schemas.openxmlformats.org/officeDocument/2006/relationships/image"/><Relationship Id="rId6" Target="../media/image102.png" Type="http://schemas.openxmlformats.org/officeDocument/2006/relationships/image"/><Relationship Id="rId7" Target="../media/image103.svg" Type="http://schemas.openxmlformats.org/officeDocument/2006/relationships/image"/><Relationship Id="rId8" Target="../media/image104.png" Type="http://schemas.openxmlformats.org/officeDocument/2006/relationships/image"/><Relationship Id="rId9" Target="../media/image10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6.png" Type="http://schemas.openxmlformats.org/officeDocument/2006/relationships/image"/><Relationship Id="rId11" Target="../media/image107.svg" Type="http://schemas.openxmlformats.org/officeDocument/2006/relationships/image"/><Relationship Id="rId12" Target="../media/image108.png" Type="http://schemas.openxmlformats.org/officeDocument/2006/relationships/image"/><Relationship Id="rId13" Target="../media/image109.svg" Type="http://schemas.openxmlformats.org/officeDocument/2006/relationships/image"/><Relationship Id="rId14" Target="../media/image110.png" Type="http://schemas.openxmlformats.org/officeDocument/2006/relationships/image"/><Relationship Id="rId15" Target="../media/image111.svg" Type="http://schemas.openxmlformats.org/officeDocument/2006/relationships/image"/><Relationship Id="rId16" Target="../media/image112.png" Type="http://schemas.openxmlformats.org/officeDocument/2006/relationships/image"/><Relationship Id="rId17" Target="../media/image113.svg" Type="http://schemas.openxmlformats.org/officeDocument/2006/relationships/image"/><Relationship Id="rId18" Target="../media/image121.png" Type="http://schemas.openxmlformats.org/officeDocument/2006/relationships/image"/><Relationship Id="rId19" Target="../media/image122.png" Type="http://schemas.openxmlformats.org/officeDocument/2006/relationships/image"/><Relationship Id="rId2" Target="../media/image98.png" Type="http://schemas.openxmlformats.org/officeDocument/2006/relationships/image"/><Relationship Id="rId20" Target="../media/image123.png" Type="http://schemas.openxmlformats.org/officeDocument/2006/relationships/image"/><Relationship Id="rId3" Target="../media/image99.svg" Type="http://schemas.openxmlformats.org/officeDocument/2006/relationships/image"/><Relationship Id="rId4" Target="../media/image100.png" Type="http://schemas.openxmlformats.org/officeDocument/2006/relationships/image"/><Relationship Id="rId5" Target="../media/image101.svg" Type="http://schemas.openxmlformats.org/officeDocument/2006/relationships/image"/><Relationship Id="rId6" Target="../media/image102.png" Type="http://schemas.openxmlformats.org/officeDocument/2006/relationships/image"/><Relationship Id="rId7" Target="../media/image103.svg" Type="http://schemas.openxmlformats.org/officeDocument/2006/relationships/image"/><Relationship Id="rId8" Target="../media/image104.png" Type="http://schemas.openxmlformats.org/officeDocument/2006/relationships/image"/><Relationship Id="rId9" Target="../media/image10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5.svg" Type="http://schemas.openxmlformats.org/officeDocument/2006/relationships/image"/><Relationship Id="rId11" Target="../media/image108.png" Type="http://schemas.openxmlformats.org/officeDocument/2006/relationships/image"/><Relationship Id="rId12" Target="../media/image109.svg" Type="http://schemas.openxmlformats.org/officeDocument/2006/relationships/image"/><Relationship Id="rId13" Target="../media/image110.png" Type="http://schemas.openxmlformats.org/officeDocument/2006/relationships/image"/><Relationship Id="rId14" Target="../media/image111.svg" Type="http://schemas.openxmlformats.org/officeDocument/2006/relationships/image"/><Relationship Id="rId15" Target="../media/image112.png" Type="http://schemas.openxmlformats.org/officeDocument/2006/relationships/image"/><Relationship Id="rId16" Target="../media/image113.svg" Type="http://schemas.openxmlformats.org/officeDocument/2006/relationships/image"/><Relationship Id="rId2" Target="../media/image124.jpeg" Type="http://schemas.openxmlformats.org/officeDocument/2006/relationships/image"/><Relationship Id="rId3" Target="../media/image98.png" Type="http://schemas.openxmlformats.org/officeDocument/2006/relationships/image"/><Relationship Id="rId4" Target="../media/image99.svg" Type="http://schemas.openxmlformats.org/officeDocument/2006/relationships/image"/><Relationship Id="rId5" Target="../media/image100.png" Type="http://schemas.openxmlformats.org/officeDocument/2006/relationships/image"/><Relationship Id="rId6" Target="../media/image101.svg" Type="http://schemas.openxmlformats.org/officeDocument/2006/relationships/image"/><Relationship Id="rId7" Target="../media/image102.png" Type="http://schemas.openxmlformats.org/officeDocument/2006/relationships/image"/><Relationship Id="rId8" Target="../media/image103.svg" Type="http://schemas.openxmlformats.org/officeDocument/2006/relationships/image"/><Relationship Id="rId9" Target="../media/image10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8.png" Type="http://schemas.openxmlformats.org/officeDocument/2006/relationships/image"/><Relationship Id="rId11" Target="../media/image109.svg" Type="http://schemas.openxmlformats.org/officeDocument/2006/relationships/image"/><Relationship Id="rId12" Target="../media/image110.png" Type="http://schemas.openxmlformats.org/officeDocument/2006/relationships/image"/><Relationship Id="rId13" Target="../media/image111.svg" Type="http://schemas.openxmlformats.org/officeDocument/2006/relationships/image"/><Relationship Id="rId14" Target="../media/image131.png" Type="http://schemas.openxmlformats.org/officeDocument/2006/relationships/image"/><Relationship Id="rId15" Target="../media/image132.svg" Type="http://schemas.openxmlformats.org/officeDocument/2006/relationships/image"/><Relationship Id="rId16" Target="../media/image133.jpeg" Type="http://schemas.openxmlformats.org/officeDocument/2006/relationships/image"/><Relationship Id="rId2" Target="../media/image125.png" Type="http://schemas.openxmlformats.org/officeDocument/2006/relationships/image"/><Relationship Id="rId3" Target="../media/image126.svg" Type="http://schemas.openxmlformats.org/officeDocument/2006/relationships/image"/><Relationship Id="rId4" Target="../media/image100.png" Type="http://schemas.openxmlformats.org/officeDocument/2006/relationships/image"/><Relationship Id="rId5" Target="../media/image101.svg" Type="http://schemas.openxmlformats.org/officeDocument/2006/relationships/image"/><Relationship Id="rId6" Target="../media/image127.png" Type="http://schemas.openxmlformats.org/officeDocument/2006/relationships/image"/><Relationship Id="rId7" Target="../media/image128.svg" Type="http://schemas.openxmlformats.org/officeDocument/2006/relationships/image"/><Relationship Id="rId8" Target="../media/image129.png" Type="http://schemas.openxmlformats.org/officeDocument/2006/relationships/image"/><Relationship Id="rId9" Target="../media/image13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jpe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12" Target="../media/image142.png" Type="http://schemas.openxmlformats.org/officeDocument/2006/relationships/image"/><Relationship Id="rId13" Target="../media/image143.svg" Type="http://schemas.openxmlformats.org/officeDocument/2006/relationships/image"/><Relationship Id="rId2" Target="../media/image134.png" Type="http://schemas.openxmlformats.org/officeDocument/2006/relationships/image"/><Relationship Id="rId3" Target="../media/image135.svg" Type="http://schemas.openxmlformats.org/officeDocument/2006/relationships/image"/><Relationship Id="rId4" Target="../media/image136.png" Type="http://schemas.openxmlformats.org/officeDocument/2006/relationships/image"/><Relationship Id="rId5" Target="../media/image137.svg" Type="http://schemas.openxmlformats.org/officeDocument/2006/relationships/image"/><Relationship Id="rId6" Target="../media/image138.png" Type="http://schemas.openxmlformats.org/officeDocument/2006/relationships/image"/><Relationship Id="rId7" Target="../media/image139.svg" Type="http://schemas.openxmlformats.org/officeDocument/2006/relationships/image"/><Relationship Id="rId8" Target="../media/image140.png" Type="http://schemas.openxmlformats.org/officeDocument/2006/relationships/image"/><Relationship Id="rId9" Target="../media/image14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2.svg" Type="http://schemas.openxmlformats.org/officeDocument/2006/relationships/image"/><Relationship Id="rId11" Target="../media/image153.png" Type="http://schemas.openxmlformats.org/officeDocument/2006/relationships/image"/><Relationship Id="rId12" Target="../media/image154.svg" Type="http://schemas.openxmlformats.org/officeDocument/2006/relationships/image"/><Relationship Id="rId13" Target="../media/image54.png" Type="http://schemas.openxmlformats.org/officeDocument/2006/relationships/image"/><Relationship Id="rId14" Target="../media/image55.svg" Type="http://schemas.openxmlformats.org/officeDocument/2006/relationships/image"/><Relationship Id="rId2" Target="../media/image144.jpeg" Type="http://schemas.openxmlformats.org/officeDocument/2006/relationships/image"/><Relationship Id="rId3" Target="../media/image145.png" Type="http://schemas.openxmlformats.org/officeDocument/2006/relationships/image"/><Relationship Id="rId4" Target="../media/image146.svg" Type="http://schemas.openxmlformats.org/officeDocument/2006/relationships/image"/><Relationship Id="rId5" Target="../media/image147.png" Type="http://schemas.openxmlformats.org/officeDocument/2006/relationships/image"/><Relationship Id="rId6" Target="../media/image148.svg" Type="http://schemas.openxmlformats.org/officeDocument/2006/relationships/image"/><Relationship Id="rId7" Target="../media/image149.png" Type="http://schemas.openxmlformats.org/officeDocument/2006/relationships/image"/><Relationship Id="rId8" Target="../media/image150.svg" Type="http://schemas.openxmlformats.org/officeDocument/2006/relationships/image"/><Relationship Id="rId9" Target="../media/image15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3.png" Type="http://schemas.openxmlformats.org/officeDocument/2006/relationships/image"/><Relationship Id="rId11" Target="../media/image164.svg" Type="http://schemas.openxmlformats.org/officeDocument/2006/relationships/image"/><Relationship Id="rId12" Target="../media/image165.png" Type="http://schemas.openxmlformats.org/officeDocument/2006/relationships/image"/><Relationship Id="rId13" Target="../media/image166.svg" Type="http://schemas.openxmlformats.org/officeDocument/2006/relationships/image"/><Relationship Id="rId14" Target="../media/image167.png" Type="http://schemas.openxmlformats.org/officeDocument/2006/relationships/image"/><Relationship Id="rId15" Target="../media/image168.svg" Type="http://schemas.openxmlformats.org/officeDocument/2006/relationships/image"/><Relationship Id="rId16" Target="https://github.com/SubhojeetSarkar045" TargetMode="External" Type="http://schemas.openxmlformats.org/officeDocument/2006/relationships/hyperlink"/><Relationship Id="rId17" Target="https://www.linkedin.com/in/itssubhojeetsarkar/" TargetMode="External" Type="http://schemas.openxmlformats.org/officeDocument/2006/relationships/hyperlink"/><Relationship Id="rId18" Target="mailto:subhojeetkumarsarkar@gmail.com" TargetMode="External" Type="http://schemas.openxmlformats.org/officeDocument/2006/relationships/hyperlink"/><Relationship Id="rId2" Target="../media/image155.jpeg" Type="http://schemas.openxmlformats.org/officeDocument/2006/relationships/image"/><Relationship Id="rId3" Target="../media/image156.jpeg" Type="http://schemas.openxmlformats.org/officeDocument/2006/relationships/image"/><Relationship Id="rId4" Target="../media/image157.png" Type="http://schemas.openxmlformats.org/officeDocument/2006/relationships/image"/><Relationship Id="rId5" Target="../media/image158.svg" Type="http://schemas.openxmlformats.org/officeDocument/2006/relationships/image"/><Relationship Id="rId6" Target="../media/image159.png" Type="http://schemas.openxmlformats.org/officeDocument/2006/relationships/image"/><Relationship Id="rId7" Target="../media/image160.svg" Type="http://schemas.openxmlformats.org/officeDocument/2006/relationships/image"/><Relationship Id="rId8" Target="../media/image161.png" Type="http://schemas.openxmlformats.org/officeDocument/2006/relationships/image"/><Relationship Id="rId9" Target="../media/image16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9.png" Type="http://schemas.openxmlformats.org/officeDocument/2006/relationships/image"/><Relationship Id="rId3" Target="../media/image170.svg" Type="http://schemas.openxmlformats.org/officeDocument/2006/relationships/image"/><Relationship Id="rId4" Target="../media/image171.png" Type="http://schemas.openxmlformats.org/officeDocument/2006/relationships/image"/><Relationship Id="rId5" Target="../media/image17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16" Target="../media/image35.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sv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12" Target="../media/image56.png" Type="http://schemas.openxmlformats.org/officeDocument/2006/relationships/image"/><Relationship Id="rId13" Target="../media/image57.svg" Type="http://schemas.openxmlformats.org/officeDocument/2006/relationships/image"/><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svg" Type="http://schemas.openxmlformats.org/officeDocument/2006/relationships/image"/><Relationship Id="rId2" Target="../media/image46.png" Type="http://schemas.openxmlformats.org/officeDocument/2006/relationships/image"/><Relationship Id="rId3" Target="../media/image47.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11" Target="../media/image72.svg" Type="http://schemas.openxmlformats.org/officeDocument/2006/relationships/image"/><Relationship Id="rId12" Target="../media/image73.png" Type="http://schemas.openxmlformats.org/officeDocument/2006/relationships/image"/><Relationship Id="rId13" Target="../media/image74.svg" Type="http://schemas.openxmlformats.org/officeDocument/2006/relationships/image"/><Relationship Id="rId14" Target="../media/image75.png" Type="http://schemas.openxmlformats.org/officeDocument/2006/relationships/image"/><Relationship Id="rId15" Target="../media/image76.svg" Type="http://schemas.openxmlformats.org/officeDocument/2006/relationships/image"/><Relationship Id="rId16" Target="../media/image77.png" Type="http://schemas.openxmlformats.org/officeDocument/2006/relationships/image"/><Relationship Id="rId17" Target="../media/image78.svg" Type="http://schemas.openxmlformats.org/officeDocument/2006/relationships/image"/><Relationship Id="rId18" Target="../media/image79.png" Type="http://schemas.openxmlformats.org/officeDocument/2006/relationships/image"/><Relationship Id="rId19" Target="../media/image80.svg" Type="http://schemas.openxmlformats.org/officeDocument/2006/relationships/image"/><Relationship Id="rId2" Target="../media/image63.png" Type="http://schemas.openxmlformats.org/officeDocument/2006/relationships/image"/><Relationship Id="rId20" Target="../media/image81.png" Type="http://schemas.openxmlformats.org/officeDocument/2006/relationships/image"/><Relationship Id="rId21" Target="../media/image82.svg" Type="http://schemas.openxmlformats.org/officeDocument/2006/relationships/image"/><Relationship Id="rId22" Target="../media/image83.png" Type="http://schemas.openxmlformats.org/officeDocument/2006/relationships/image"/><Relationship Id="rId23" Target="../media/image84.svg" Type="http://schemas.openxmlformats.org/officeDocument/2006/relationships/image"/><Relationship Id="rId24" Target="../media/image85.png" Type="http://schemas.openxmlformats.org/officeDocument/2006/relationships/image"/><Relationship Id="rId25" Target="../media/image86.svg" Type="http://schemas.openxmlformats.org/officeDocument/2006/relationships/image"/><Relationship Id="rId26" Target="../media/image87.png" Type="http://schemas.openxmlformats.org/officeDocument/2006/relationships/image"/><Relationship Id="rId27" Target="../media/image88.svg" Type="http://schemas.openxmlformats.org/officeDocument/2006/relationships/image"/><Relationship Id="rId28" Target="../media/image89.png" Type="http://schemas.openxmlformats.org/officeDocument/2006/relationships/image"/><Relationship Id="rId29" Target="../media/image90.svg" Type="http://schemas.openxmlformats.org/officeDocument/2006/relationships/image"/><Relationship Id="rId3" Target="../media/image64.svg" Type="http://schemas.openxmlformats.org/officeDocument/2006/relationships/image"/><Relationship Id="rId30" Target="../media/image91.png" Type="http://schemas.openxmlformats.org/officeDocument/2006/relationships/image"/><Relationship Id="rId31" Target="../media/image92.svg" Type="http://schemas.openxmlformats.org/officeDocument/2006/relationships/image"/><Relationship Id="rId32" Target="../media/image93.pn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11" Target="../media/image72.svg" Type="http://schemas.openxmlformats.org/officeDocument/2006/relationships/image"/><Relationship Id="rId12" Target="../media/image73.png" Type="http://schemas.openxmlformats.org/officeDocument/2006/relationships/image"/><Relationship Id="rId13" Target="../media/image74.svg" Type="http://schemas.openxmlformats.org/officeDocument/2006/relationships/image"/><Relationship Id="rId14" Target="../media/image75.png" Type="http://schemas.openxmlformats.org/officeDocument/2006/relationships/image"/><Relationship Id="rId15" Target="../media/image76.svg" Type="http://schemas.openxmlformats.org/officeDocument/2006/relationships/image"/><Relationship Id="rId16" Target="../media/image77.png" Type="http://schemas.openxmlformats.org/officeDocument/2006/relationships/image"/><Relationship Id="rId17" Target="../media/image78.svg" Type="http://schemas.openxmlformats.org/officeDocument/2006/relationships/image"/><Relationship Id="rId18" Target="../media/image79.png" Type="http://schemas.openxmlformats.org/officeDocument/2006/relationships/image"/><Relationship Id="rId19" Target="../media/image80.svg" Type="http://schemas.openxmlformats.org/officeDocument/2006/relationships/image"/><Relationship Id="rId2" Target="../media/image63.png" Type="http://schemas.openxmlformats.org/officeDocument/2006/relationships/image"/><Relationship Id="rId20" Target="../media/image81.png" Type="http://schemas.openxmlformats.org/officeDocument/2006/relationships/image"/><Relationship Id="rId21" Target="../media/image82.svg" Type="http://schemas.openxmlformats.org/officeDocument/2006/relationships/image"/><Relationship Id="rId22" Target="../media/image83.png" Type="http://schemas.openxmlformats.org/officeDocument/2006/relationships/image"/><Relationship Id="rId23" Target="../media/image84.svg" Type="http://schemas.openxmlformats.org/officeDocument/2006/relationships/image"/><Relationship Id="rId24" Target="../media/image85.png" Type="http://schemas.openxmlformats.org/officeDocument/2006/relationships/image"/><Relationship Id="rId25" Target="../media/image86.svg" Type="http://schemas.openxmlformats.org/officeDocument/2006/relationships/image"/><Relationship Id="rId26" Target="../media/image94.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36B09"/>
        </a:solidFill>
      </p:bgPr>
    </p:bg>
    <p:spTree>
      <p:nvGrpSpPr>
        <p:cNvPr id="1" name=""/>
        <p:cNvGrpSpPr/>
        <p:nvPr/>
      </p:nvGrpSpPr>
      <p:grpSpPr>
        <a:xfrm>
          <a:off x="0" y="0"/>
          <a:ext cx="0" cy="0"/>
          <a:chOff x="0" y="0"/>
          <a:chExt cx="0" cy="0"/>
        </a:xfrm>
      </p:grpSpPr>
      <p:grpSp>
        <p:nvGrpSpPr>
          <p:cNvPr name="Group 2" id="2"/>
          <p:cNvGrpSpPr/>
          <p:nvPr/>
        </p:nvGrpSpPr>
        <p:grpSpPr>
          <a:xfrm rot="0">
            <a:off x="9418802" y="0"/>
            <a:ext cx="7840498" cy="10287000"/>
            <a:chOff x="0" y="0"/>
            <a:chExt cx="911024" cy="1195294"/>
          </a:xfrm>
        </p:grpSpPr>
        <p:sp>
          <p:nvSpPr>
            <p:cNvPr name="Freeform 3" id="3"/>
            <p:cNvSpPr/>
            <p:nvPr/>
          </p:nvSpPr>
          <p:spPr>
            <a:xfrm flipH="false" flipV="false" rot="0">
              <a:off x="0" y="0"/>
              <a:ext cx="911024" cy="1195294"/>
            </a:xfrm>
            <a:custGeom>
              <a:avLst/>
              <a:gdLst/>
              <a:ahLst/>
              <a:cxnLst/>
              <a:rect r="r" b="b" t="t" l="l"/>
              <a:pathLst>
                <a:path h="1195294" w="911024">
                  <a:moveTo>
                    <a:pt x="707824" y="0"/>
                  </a:moveTo>
                  <a:lnTo>
                    <a:pt x="0" y="0"/>
                  </a:lnTo>
                  <a:lnTo>
                    <a:pt x="203200" y="1195294"/>
                  </a:lnTo>
                  <a:lnTo>
                    <a:pt x="911024" y="1195294"/>
                  </a:lnTo>
                  <a:lnTo>
                    <a:pt x="707824" y="0"/>
                  </a:lnTo>
                  <a:close/>
                </a:path>
              </a:pathLst>
            </a:custGeom>
            <a:blipFill>
              <a:blip r:embed="rId2"/>
              <a:stretch>
                <a:fillRect l="-51972" t="-26555" r="-16600" b="0"/>
              </a:stretch>
            </a:blipFill>
          </p:spPr>
        </p:sp>
      </p:grpSp>
      <p:grpSp>
        <p:nvGrpSpPr>
          <p:cNvPr name="Group 4" id="4"/>
          <p:cNvGrpSpPr/>
          <p:nvPr/>
        </p:nvGrpSpPr>
        <p:grpSpPr>
          <a:xfrm rot="0">
            <a:off x="6496536" y="6201666"/>
            <a:ext cx="6842515" cy="2587151"/>
            <a:chOff x="0" y="0"/>
            <a:chExt cx="2277862" cy="861258"/>
          </a:xfrm>
        </p:grpSpPr>
        <p:sp>
          <p:nvSpPr>
            <p:cNvPr name="Freeform 5" id="5"/>
            <p:cNvSpPr/>
            <p:nvPr/>
          </p:nvSpPr>
          <p:spPr>
            <a:xfrm flipH="false" flipV="false" rot="0">
              <a:off x="0" y="0"/>
              <a:ext cx="2277865" cy="861259"/>
            </a:xfrm>
            <a:custGeom>
              <a:avLst/>
              <a:gdLst/>
              <a:ahLst/>
              <a:cxnLst/>
              <a:rect r="r" b="b" t="t" l="l"/>
              <a:pathLst>
                <a:path h="861259" w="2277865">
                  <a:moveTo>
                    <a:pt x="1930905" y="0"/>
                  </a:moveTo>
                  <a:lnTo>
                    <a:pt x="148415" y="0"/>
                  </a:lnTo>
                  <a:cubicBezTo>
                    <a:pt x="66448" y="0"/>
                    <a:pt x="0" y="66448"/>
                    <a:pt x="0" y="148415"/>
                  </a:cubicBezTo>
                  <a:lnTo>
                    <a:pt x="0" y="581866"/>
                  </a:lnTo>
                  <a:cubicBezTo>
                    <a:pt x="0" y="618376"/>
                    <a:pt x="13458" y="653606"/>
                    <a:pt x="37800" y="680818"/>
                  </a:cubicBezTo>
                  <a:lnTo>
                    <a:pt x="154967" y="811794"/>
                  </a:lnTo>
                  <a:cubicBezTo>
                    <a:pt x="183122" y="843269"/>
                    <a:pt x="223353" y="861259"/>
                    <a:pt x="265584" y="861258"/>
                  </a:cubicBezTo>
                  <a:lnTo>
                    <a:pt x="2129448" y="861258"/>
                  </a:lnTo>
                  <a:cubicBezTo>
                    <a:pt x="2168811" y="861258"/>
                    <a:pt x="2206561" y="845622"/>
                    <a:pt x="2234394" y="817789"/>
                  </a:cubicBezTo>
                  <a:cubicBezTo>
                    <a:pt x="2262228" y="789956"/>
                    <a:pt x="2277864" y="752206"/>
                    <a:pt x="2277864" y="712843"/>
                  </a:cubicBezTo>
                  <a:lnTo>
                    <a:pt x="2277864" y="366141"/>
                  </a:lnTo>
                  <a:cubicBezTo>
                    <a:pt x="2277865" y="329143"/>
                    <a:pt x="2264045" y="293478"/>
                    <a:pt x="2239115" y="266140"/>
                  </a:cubicBezTo>
                  <a:lnTo>
                    <a:pt x="2040573" y="48414"/>
                  </a:lnTo>
                  <a:cubicBezTo>
                    <a:pt x="2012450" y="17574"/>
                    <a:pt x="1972642" y="0"/>
                    <a:pt x="1930905" y="0"/>
                  </a:cubicBezTo>
                  <a:close/>
                </a:path>
              </a:pathLst>
            </a:custGeom>
            <a:solidFill>
              <a:srgbClr val="1E1D1C"/>
            </a:solidFill>
            <a:ln w="12700">
              <a:solidFill>
                <a:srgbClr val="000000"/>
              </a:solidFill>
            </a:ln>
          </p:spPr>
        </p:sp>
      </p:grpSp>
      <p:sp>
        <p:nvSpPr>
          <p:cNvPr name="Freeform 6" id="6"/>
          <p:cNvSpPr/>
          <p:nvPr/>
        </p:nvSpPr>
        <p:spPr>
          <a:xfrm flipH="false" flipV="false" rot="0">
            <a:off x="7373438" y="6400225"/>
            <a:ext cx="753377" cy="674273"/>
          </a:xfrm>
          <a:custGeom>
            <a:avLst/>
            <a:gdLst/>
            <a:ahLst/>
            <a:cxnLst/>
            <a:rect r="r" b="b" t="t" l="l"/>
            <a:pathLst>
              <a:path h="674273" w="753377">
                <a:moveTo>
                  <a:pt x="0" y="0"/>
                </a:moveTo>
                <a:lnTo>
                  <a:pt x="753377" y="0"/>
                </a:lnTo>
                <a:lnTo>
                  <a:pt x="753377" y="674273"/>
                </a:lnTo>
                <a:lnTo>
                  <a:pt x="0" y="674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374246" y="1526001"/>
            <a:ext cx="1523871" cy="3617499"/>
          </a:xfrm>
          <a:custGeom>
            <a:avLst/>
            <a:gdLst/>
            <a:ahLst/>
            <a:cxnLst/>
            <a:rect r="r" b="b" t="t" l="l"/>
            <a:pathLst>
              <a:path h="3617499" w="1523871">
                <a:moveTo>
                  <a:pt x="0" y="0"/>
                </a:moveTo>
                <a:lnTo>
                  <a:pt x="1523871" y="0"/>
                </a:lnTo>
                <a:lnTo>
                  <a:pt x="1523871" y="3617499"/>
                </a:lnTo>
                <a:lnTo>
                  <a:pt x="0" y="36174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8555940" y="1641409"/>
            <a:ext cx="1930607" cy="878115"/>
          </a:xfrm>
          <a:custGeom>
            <a:avLst/>
            <a:gdLst/>
            <a:ahLst/>
            <a:cxnLst/>
            <a:rect r="r" b="b" t="t" l="l"/>
            <a:pathLst>
              <a:path h="878115" w="1930607">
                <a:moveTo>
                  <a:pt x="0" y="0"/>
                </a:moveTo>
                <a:lnTo>
                  <a:pt x="1930607" y="0"/>
                </a:lnTo>
                <a:lnTo>
                  <a:pt x="1930607" y="878115"/>
                </a:lnTo>
                <a:lnTo>
                  <a:pt x="0" y="878115"/>
                </a:lnTo>
                <a:lnTo>
                  <a:pt x="0" y="0"/>
                </a:lnTo>
                <a:close/>
              </a:path>
            </a:pathLst>
          </a:custGeom>
          <a:blipFill>
            <a:blip r:embed="rId7">
              <a:extLst>
                <a:ext uri="{96DAC541-7B7A-43D3-8B79-37D633B846F1}">
                  <asvg:svgBlip xmlns:asvg="http://schemas.microsoft.com/office/drawing/2016/SVG/main" r:embed="rId8"/>
                </a:ext>
              </a:extLst>
            </a:blip>
            <a:stretch>
              <a:fillRect l="0" t="0" r="-80739" b="-123685"/>
            </a:stretch>
          </a:blipFill>
          <a:ln cap="sq">
            <a:noFill/>
            <a:prstDash val="solid"/>
            <a:miter/>
          </a:ln>
        </p:spPr>
      </p:sp>
      <p:sp>
        <p:nvSpPr>
          <p:cNvPr name="Freeform 9" id="9"/>
          <p:cNvSpPr/>
          <p:nvPr/>
        </p:nvSpPr>
        <p:spPr>
          <a:xfrm flipH="false" flipV="false" rot="2784163">
            <a:off x="7483601" y="6504806"/>
            <a:ext cx="466759" cy="466759"/>
          </a:xfrm>
          <a:custGeom>
            <a:avLst/>
            <a:gdLst/>
            <a:ahLst/>
            <a:cxnLst/>
            <a:rect r="r" b="b" t="t" l="l"/>
            <a:pathLst>
              <a:path h="466759" w="466759">
                <a:moveTo>
                  <a:pt x="0" y="0"/>
                </a:moveTo>
                <a:lnTo>
                  <a:pt x="466760" y="0"/>
                </a:lnTo>
                <a:lnTo>
                  <a:pt x="466760" y="466760"/>
                </a:lnTo>
                <a:lnTo>
                  <a:pt x="0" y="4667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774858" y="8222625"/>
            <a:ext cx="2384719" cy="121257"/>
          </a:xfrm>
          <a:custGeom>
            <a:avLst/>
            <a:gdLst/>
            <a:ahLst/>
            <a:cxnLst/>
            <a:rect r="r" b="b" t="t" l="l"/>
            <a:pathLst>
              <a:path h="121257" w="2384719">
                <a:moveTo>
                  <a:pt x="0" y="0"/>
                </a:moveTo>
                <a:lnTo>
                  <a:pt x="2384719" y="0"/>
                </a:lnTo>
                <a:lnTo>
                  <a:pt x="2384719" y="121257"/>
                </a:lnTo>
                <a:lnTo>
                  <a:pt x="0" y="121257"/>
                </a:lnTo>
                <a:lnTo>
                  <a:pt x="0" y="0"/>
                </a:lnTo>
                <a:close/>
              </a:path>
            </a:pathLst>
          </a:custGeom>
          <a:blipFill>
            <a:blip r:embed="rId11">
              <a:extLst>
                <a:ext uri="{96DAC541-7B7A-43D3-8B79-37D633B846F1}">
                  <asvg:svgBlip xmlns:asvg="http://schemas.microsoft.com/office/drawing/2016/SVG/main" r:embed="rId12"/>
                </a:ext>
              </a:extLst>
            </a:blip>
            <a:stretch>
              <a:fillRect l="-52300" t="-1071834" r="-37748" b="-2221622"/>
            </a:stretch>
          </a:blipFill>
        </p:spPr>
      </p:sp>
      <p:sp>
        <p:nvSpPr>
          <p:cNvPr name="TextBox 11" id="11"/>
          <p:cNvSpPr txBox="true"/>
          <p:nvPr/>
        </p:nvSpPr>
        <p:spPr>
          <a:xfrm rot="0">
            <a:off x="1774858" y="2854255"/>
            <a:ext cx="7068930" cy="3770536"/>
          </a:xfrm>
          <a:prstGeom prst="rect">
            <a:avLst/>
          </a:prstGeom>
        </p:spPr>
        <p:txBody>
          <a:bodyPr anchor="t" rtlCol="false" tIns="0" lIns="0" bIns="0" rIns="0">
            <a:spAutoFit/>
          </a:bodyPr>
          <a:lstStyle/>
          <a:p>
            <a:pPr algn="l">
              <a:lnSpc>
                <a:spcPts val="9192"/>
              </a:lnSpc>
            </a:pPr>
            <a:r>
              <a:rPr lang="en-US" sz="8839">
                <a:solidFill>
                  <a:srgbClr val="0B0A0A"/>
                </a:solidFill>
                <a:latin typeface="Agrandir Narrow"/>
                <a:ea typeface="Agrandir Narrow"/>
                <a:cs typeface="Agrandir Narrow"/>
                <a:sym typeface="Agrandir Narrow"/>
              </a:rPr>
              <a:t>Supply Chain</a:t>
            </a:r>
          </a:p>
          <a:p>
            <a:pPr algn="l">
              <a:lnSpc>
                <a:spcPts val="9192"/>
              </a:lnSpc>
            </a:pPr>
            <a:r>
              <a:rPr lang="en-US" sz="8839">
                <a:solidFill>
                  <a:srgbClr val="0B0A0A"/>
                </a:solidFill>
                <a:latin typeface="Agrandir Narrow"/>
                <a:ea typeface="Agrandir Narrow"/>
                <a:cs typeface="Agrandir Narrow"/>
                <a:sym typeface="Agrandir Narrow"/>
              </a:rPr>
              <a:t>Performance Analysis</a:t>
            </a:r>
          </a:p>
        </p:txBody>
      </p:sp>
      <p:sp>
        <p:nvSpPr>
          <p:cNvPr name="TextBox 12" id="12"/>
          <p:cNvSpPr txBox="true"/>
          <p:nvPr/>
        </p:nvSpPr>
        <p:spPr>
          <a:xfrm rot="0">
            <a:off x="1774858" y="7155382"/>
            <a:ext cx="2639380" cy="424815"/>
          </a:xfrm>
          <a:prstGeom prst="rect">
            <a:avLst/>
          </a:prstGeom>
        </p:spPr>
        <p:txBody>
          <a:bodyPr anchor="t" rtlCol="false" tIns="0" lIns="0" bIns="0" rIns="0">
            <a:spAutoFit/>
          </a:bodyPr>
          <a:lstStyle/>
          <a:p>
            <a:pPr algn="l">
              <a:lnSpc>
                <a:spcPts val="3359"/>
              </a:lnSpc>
            </a:pPr>
            <a:r>
              <a:rPr lang="en-US" sz="2400">
                <a:solidFill>
                  <a:srgbClr val="0B0A0A"/>
                </a:solidFill>
                <a:latin typeface="Poppins"/>
                <a:ea typeface="Poppins"/>
                <a:cs typeface="Poppins"/>
                <a:sym typeface="Poppins"/>
              </a:rPr>
              <a:t>Report </a:t>
            </a:r>
            <a:r>
              <a:rPr lang="en-US" sz="2400">
                <a:solidFill>
                  <a:srgbClr val="0B0A0A"/>
                </a:solidFill>
                <a:latin typeface="Poppins"/>
                <a:ea typeface="Poppins"/>
                <a:cs typeface="Poppins"/>
                <a:sym typeface="Poppins"/>
              </a:rPr>
              <a:t>By:</a:t>
            </a:r>
          </a:p>
        </p:txBody>
      </p:sp>
      <p:sp>
        <p:nvSpPr>
          <p:cNvPr name="TextBox 13" id="13"/>
          <p:cNvSpPr txBox="true"/>
          <p:nvPr/>
        </p:nvSpPr>
        <p:spPr>
          <a:xfrm rot="0">
            <a:off x="1774858" y="7556067"/>
            <a:ext cx="2870823" cy="424815"/>
          </a:xfrm>
          <a:prstGeom prst="rect">
            <a:avLst/>
          </a:prstGeom>
        </p:spPr>
        <p:txBody>
          <a:bodyPr anchor="t" rtlCol="false" tIns="0" lIns="0" bIns="0" rIns="0">
            <a:spAutoFit/>
          </a:bodyPr>
          <a:lstStyle/>
          <a:p>
            <a:pPr algn="l">
              <a:lnSpc>
                <a:spcPts val="3359"/>
              </a:lnSpc>
            </a:pPr>
            <a:r>
              <a:rPr lang="en-US" b="true" sz="2400">
                <a:solidFill>
                  <a:srgbClr val="0B0A0A"/>
                </a:solidFill>
                <a:latin typeface="Poppins Bold"/>
                <a:ea typeface="Poppins Bold"/>
                <a:cs typeface="Poppins Bold"/>
                <a:sym typeface="Poppins Bold"/>
              </a:rPr>
              <a:t>Subhojeet Sarkar</a:t>
            </a:r>
          </a:p>
        </p:txBody>
      </p:sp>
      <p:sp>
        <p:nvSpPr>
          <p:cNvPr name="TextBox 14" id="14"/>
          <p:cNvSpPr txBox="true"/>
          <p:nvPr/>
        </p:nvSpPr>
        <p:spPr>
          <a:xfrm rot="0">
            <a:off x="7387728" y="7164907"/>
            <a:ext cx="5159277" cy="1489710"/>
          </a:xfrm>
          <a:prstGeom prst="rect">
            <a:avLst/>
          </a:prstGeom>
        </p:spPr>
        <p:txBody>
          <a:bodyPr anchor="t" rtlCol="false" tIns="0" lIns="0" bIns="0" rIns="0">
            <a:spAutoFit/>
          </a:bodyPr>
          <a:lstStyle/>
          <a:p>
            <a:pPr algn="just">
              <a:lnSpc>
                <a:spcPts val="2940"/>
              </a:lnSpc>
            </a:pPr>
            <a:r>
              <a:rPr lang="en-US" sz="2100">
                <a:solidFill>
                  <a:srgbClr val="E36B09"/>
                </a:solidFill>
                <a:latin typeface="Poppins"/>
                <a:ea typeface="Poppins"/>
                <a:cs typeface="Poppins"/>
                <a:sym typeface="Poppins"/>
              </a:rPr>
              <a:t>Le</a:t>
            </a:r>
            <a:r>
              <a:rPr lang="en-US" sz="2100">
                <a:solidFill>
                  <a:srgbClr val="E36B09"/>
                </a:solidFill>
                <a:latin typeface="Poppins"/>
                <a:ea typeface="Poppins"/>
                <a:cs typeface="Poppins"/>
                <a:sym typeface="Poppins"/>
              </a:rPr>
              <a:t>veraging Power BI, SQL, and Excel for actionable insights across Gujarat’s FMCG deliveries</a:t>
            </a:r>
          </a:p>
          <a:p>
            <a:pPr algn="just">
              <a:lnSpc>
                <a:spcPts val="2940"/>
              </a:lnSpc>
            </a:pPr>
          </a:p>
        </p:txBody>
      </p:sp>
      <p:sp>
        <p:nvSpPr>
          <p:cNvPr name="TextBox 15" id="15"/>
          <p:cNvSpPr txBox="true"/>
          <p:nvPr/>
        </p:nvSpPr>
        <p:spPr>
          <a:xfrm rot="0">
            <a:off x="1774858" y="1574734"/>
            <a:ext cx="4760340" cy="424815"/>
          </a:xfrm>
          <a:prstGeom prst="rect">
            <a:avLst/>
          </a:prstGeom>
        </p:spPr>
        <p:txBody>
          <a:bodyPr anchor="t" rtlCol="false" tIns="0" lIns="0" bIns="0" rIns="0">
            <a:spAutoFit/>
          </a:bodyPr>
          <a:lstStyle/>
          <a:p>
            <a:pPr algn="l">
              <a:lnSpc>
                <a:spcPts val="3359"/>
              </a:lnSpc>
            </a:pPr>
            <a:r>
              <a:rPr lang="en-US" sz="2400">
                <a:solidFill>
                  <a:srgbClr val="0B0A0A"/>
                </a:solidFill>
                <a:latin typeface="Poppins"/>
                <a:ea typeface="Poppins"/>
                <a:cs typeface="Poppins"/>
                <a:sym typeface="Poppins"/>
              </a:rPr>
              <a:t>AtliQ Mart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5F4"/>
        </a:solidFill>
      </p:bgPr>
    </p:bg>
    <p:spTree>
      <p:nvGrpSpPr>
        <p:cNvPr id="1" name=""/>
        <p:cNvGrpSpPr/>
        <p:nvPr/>
      </p:nvGrpSpPr>
      <p:grpSpPr>
        <a:xfrm>
          <a:off x="0" y="0"/>
          <a:ext cx="0" cy="0"/>
          <a:chOff x="0" y="0"/>
          <a:chExt cx="0" cy="0"/>
        </a:xfrm>
      </p:grpSpPr>
      <p:sp>
        <p:nvSpPr>
          <p:cNvPr name="Freeform 2" id="2"/>
          <p:cNvSpPr/>
          <p:nvPr/>
        </p:nvSpPr>
        <p:spPr>
          <a:xfrm flipH="false" flipV="false" rot="0">
            <a:off x="14432704" y="7456871"/>
            <a:ext cx="737552" cy="962547"/>
          </a:xfrm>
          <a:custGeom>
            <a:avLst/>
            <a:gdLst/>
            <a:ahLst/>
            <a:cxnLst/>
            <a:rect r="r" b="b" t="t" l="l"/>
            <a:pathLst>
              <a:path h="962547" w="737552">
                <a:moveTo>
                  <a:pt x="0" y="0"/>
                </a:moveTo>
                <a:lnTo>
                  <a:pt x="737552" y="0"/>
                </a:lnTo>
                <a:lnTo>
                  <a:pt x="737552" y="962547"/>
                </a:lnTo>
                <a:lnTo>
                  <a:pt x="0" y="962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4325019" y="5927907"/>
            <a:ext cx="952922" cy="962547"/>
          </a:xfrm>
          <a:custGeom>
            <a:avLst/>
            <a:gdLst/>
            <a:ahLst/>
            <a:cxnLst/>
            <a:rect r="r" b="b" t="t" l="l"/>
            <a:pathLst>
              <a:path h="962547" w="952922">
                <a:moveTo>
                  <a:pt x="0" y="0"/>
                </a:moveTo>
                <a:lnTo>
                  <a:pt x="952922" y="0"/>
                </a:lnTo>
                <a:lnTo>
                  <a:pt x="952922" y="962548"/>
                </a:lnTo>
                <a:lnTo>
                  <a:pt x="0" y="962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4423680" y="4495779"/>
            <a:ext cx="755600" cy="962547"/>
          </a:xfrm>
          <a:custGeom>
            <a:avLst/>
            <a:gdLst/>
            <a:ahLst/>
            <a:cxnLst/>
            <a:rect r="r" b="b" t="t" l="l"/>
            <a:pathLst>
              <a:path h="962547" w="755600">
                <a:moveTo>
                  <a:pt x="0" y="0"/>
                </a:moveTo>
                <a:lnTo>
                  <a:pt x="755600" y="0"/>
                </a:lnTo>
                <a:lnTo>
                  <a:pt x="755600" y="962548"/>
                </a:lnTo>
                <a:lnTo>
                  <a:pt x="0" y="9625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1559354" y="7456871"/>
            <a:ext cx="1063588" cy="962547"/>
          </a:xfrm>
          <a:custGeom>
            <a:avLst/>
            <a:gdLst/>
            <a:ahLst/>
            <a:cxnLst/>
            <a:rect r="r" b="b" t="t" l="l"/>
            <a:pathLst>
              <a:path h="962547" w="1063588">
                <a:moveTo>
                  <a:pt x="0" y="0"/>
                </a:moveTo>
                <a:lnTo>
                  <a:pt x="1063588" y="0"/>
                </a:lnTo>
                <a:lnTo>
                  <a:pt x="1063588" y="962547"/>
                </a:lnTo>
                <a:lnTo>
                  <a:pt x="0" y="9625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1600678" y="5927907"/>
            <a:ext cx="980940" cy="962547"/>
          </a:xfrm>
          <a:custGeom>
            <a:avLst/>
            <a:gdLst/>
            <a:ahLst/>
            <a:cxnLst/>
            <a:rect r="r" b="b" t="t" l="l"/>
            <a:pathLst>
              <a:path h="962547" w="980940">
                <a:moveTo>
                  <a:pt x="0" y="0"/>
                </a:moveTo>
                <a:lnTo>
                  <a:pt x="980940" y="0"/>
                </a:lnTo>
                <a:lnTo>
                  <a:pt x="980940" y="962548"/>
                </a:lnTo>
                <a:lnTo>
                  <a:pt x="0" y="9625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1570852" y="4397271"/>
            <a:ext cx="1040592" cy="962547"/>
          </a:xfrm>
          <a:custGeom>
            <a:avLst/>
            <a:gdLst/>
            <a:ahLst/>
            <a:cxnLst/>
            <a:rect r="r" b="b" t="t" l="l"/>
            <a:pathLst>
              <a:path h="962547" w="1040592">
                <a:moveTo>
                  <a:pt x="0" y="0"/>
                </a:moveTo>
                <a:lnTo>
                  <a:pt x="1040592" y="0"/>
                </a:lnTo>
                <a:lnTo>
                  <a:pt x="1040592" y="962547"/>
                </a:lnTo>
                <a:lnTo>
                  <a:pt x="0" y="9625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8854372" y="7456871"/>
            <a:ext cx="962547" cy="962547"/>
          </a:xfrm>
          <a:custGeom>
            <a:avLst/>
            <a:gdLst/>
            <a:ahLst/>
            <a:cxnLst/>
            <a:rect r="r" b="b" t="t" l="l"/>
            <a:pathLst>
              <a:path h="962547" w="962547">
                <a:moveTo>
                  <a:pt x="0" y="0"/>
                </a:moveTo>
                <a:lnTo>
                  <a:pt x="962547" y="0"/>
                </a:lnTo>
                <a:lnTo>
                  <a:pt x="962547" y="962547"/>
                </a:lnTo>
                <a:lnTo>
                  <a:pt x="0" y="9625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8858583" y="5927907"/>
            <a:ext cx="954125" cy="962547"/>
          </a:xfrm>
          <a:custGeom>
            <a:avLst/>
            <a:gdLst/>
            <a:ahLst/>
            <a:cxnLst/>
            <a:rect r="r" b="b" t="t" l="l"/>
            <a:pathLst>
              <a:path h="962547" w="954125">
                <a:moveTo>
                  <a:pt x="0" y="0"/>
                </a:moveTo>
                <a:lnTo>
                  <a:pt x="954125" y="0"/>
                </a:lnTo>
                <a:lnTo>
                  <a:pt x="954125" y="962548"/>
                </a:lnTo>
                <a:lnTo>
                  <a:pt x="0" y="9625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8979503" y="4397271"/>
            <a:ext cx="712285" cy="962547"/>
          </a:xfrm>
          <a:custGeom>
            <a:avLst/>
            <a:gdLst/>
            <a:ahLst/>
            <a:cxnLst/>
            <a:rect r="r" b="b" t="t" l="l"/>
            <a:pathLst>
              <a:path h="962547" w="712285">
                <a:moveTo>
                  <a:pt x="0" y="0"/>
                </a:moveTo>
                <a:lnTo>
                  <a:pt x="712285" y="0"/>
                </a:lnTo>
                <a:lnTo>
                  <a:pt x="712285" y="962547"/>
                </a:lnTo>
                <a:lnTo>
                  <a:pt x="0" y="96254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1" id="11"/>
          <p:cNvSpPr/>
          <p:nvPr/>
        </p:nvSpPr>
        <p:spPr>
          <a:xfrm flipH="false" flipV="false" rot="0">
            <a:off x="6071463" y="7456871"/>
            <a:ext cx="979692" cy="962547"/>
          </a:xfrm>
          <a:custGeom>
            <a:avLst/>
            <a:gdLst/>
            <a:ahLst/>
            <a:cxnLst/>
            <a:rect r="r" b="b" t="t" l="l"/>
            <a:pathLst>
              <a:path h="962547" w="979692">
                <a:moveTo>
                  <a:pt x="0" y="0"/>
                </a:moveTo>
                <a:lnTo>
                  <a:pt x="979692" y="0"/>
                </a:lnTo>
                <a:lnTo>
                  <a:pt x="979692" y="962547"/>
                </a:lnTo>
                <a:lnTo>
                  <a:pt x="0" y="96254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2" id="12"/>
          <p:cNvSpPr/>
          <p:nvPr/>
        </p:nvSpPr>
        <p:spPr>
          <a:xfrm flipH="false" flipV="false" rot="0">
            <a:off x="6084848" y="5927907"/>
            <a:ext cx="952922" cy="962547"/>
          </a:xfrm>
          <a:custGeom>
            <a:avLst/>
            <a:gdLst/>
            <a:ahLst/>
            <a:cxnLst/>
            <a:rect r="r" b="b" t="t" l="l"/>
            <a:pathLst>
              <a:path h="962547" w="952922">
                <a:moveTo>
                  <a:pt x="0" y="0"/>
                </a:moveTo>
                <a:lnTo>
                  <a:pt x="952922" y="0"/>
                </a:lnTo>
                <a:lnTo>
                  <a:pt x="952922" y="962548"/>
                </a:lnTo>
                <a:lnTo>
                  <a:pt x="0" y="96254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3" id="13"/>
          <p:cNvSpPr/>
          <p:nvPr/>
        </p:nvSpPr>
        <p:spPr>
          <a:xfrm flipH="false" flipV="false" rot="0">
            <a:off x="6080035" y="4397271"/>
            <a:ext cx="962547" cy="962547"/>
          </a:xfrm>
          <a:custGeom>
            <a:avLst/>
            <a:gdLst/>
            <a:ahLst/>
            <a:cxnLst/>
            <a:rect r="r" b="b" t="t" l="l"/>
            <a:pathLst>
              <a:path h="962547" w="962547">
                <a:moveTo>
                  <a:pt x="0" y="0"/>
                </a:moveTo>
                <a:lnTo>
                  <a:pt x="962548" y="0"/>
                </a:lnTo>
                <a:lnTo>
                  <a:pt x="962548" y="962547"/>
                </a:lnTo>
                <a:lnTo>
                  <a:pt x="0" y="96254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grpSp>
        <p:nvGrpSpPr>
          <p:cNvPr name="Group 14" id="14"/>
          <p:cNvGrpSpPr/>
          <p:nvPr/>
        </p:nvGrpSpPr>
        <p:grpSpPr>
          <a:xfrm rot="0">
            <a:off x="206350" y="-129702"/>
            <a:ext cx="3715968" cy="1615391"/>
            <a:chOff x="0" y="0"/>
            <a:chExt cx="844811" cy="367253"/>
          </a:xfrm>
        </p:grpSpPr>
        <p:sp>
          <p:nvSpPr>
            <p:cNvPr name="Freeform 15" id="15"/>
            <p:cNvSpPr/>
            <p:nvPr/>
          </p:nvSpPr>
          <p:spPr>
            <a:xfrm flipH="false" flipV="false" rot="0">
              <a:off x="0" y="0"/>
              <a:ext cx="844811" cy="367253"/>
            </a:xfrm>
            <a:custGeom>
              <a:avLst/>
              <a:gdLst/>
              <a:ahLst/>
              <a:cxnLst/>
              <a:rect r="r" b="b" t="t" l="l"/>
              <a:pathLst>
                <a:path h="367253" w="844811">
                  <a:moveTo>
                    <a:pt x="843541" y="0"/>
                  </a:moveTo>
                  <a:cubicBezTo>
                    <a:pt x="844811" y="3673"/>
                    <a:pt x="844811" y="7345"/>
                    <a:pt x="844811" y="11936"/>
                  </a:cubicBezTo>
                  <a:cubicBezTo>
                    <a:pt x="844811" y="62433"/>
                    <a:pt x="802901" y="107421"/>
                    <a:pt x="741941" y="127620"/>
                  </a:cubicBezTo>
                  <a:cubicBezTo>
                    <a:pt x="802901" y="147819"/>
                    <a:pt x="844811" y="190971"/>
                    <a:pt x="844811" y="243305"/>
                  </a:cubicBezTo>
                  <a:cubicBezTo>
                    <a:pt x="844811" y="314001"/>
                    <a:pt x="768611" y="367253"/>
                    <a:pt x="667011" y="367253"/>
                  </a:cubicBezTo>
                  <a:lnTo>
                    <a:pt x="177800" y="367253"/>
                  </a:lnTo>
                  <a:cubicBezTo>
                    <a:pt x="76200" y="367253"/>
                    <a:pt x="0" y="314001"/>
                    <a:pt x="0" y="243305"/>
                  </a:cubicBezTo>
                  <a:cubicBezTo>
                    <a:pt x="0" y="190971"/>
                    <a:pt x="41910" y="147819"/>
                    <a:pt x="102870" y="127620"/>
                  </a:cubicBezTo>
                  <a:cubicBezTo>
                    <a:pt x="41910" y="107421"/>
                    <a:pt x="0" y="62433"/>
                    <a:pt x="0" y="11936"/>
                  </a:cubicBezTo>
                  <a:cubicBezTo>
                    <a:pt x="0" y="7345"/>
                    <a:pt x="0" y="3673"/>
                    <a:pt x="0" y="0"/>
                  </a:cubicBezTo>
                  <a:lnTo>
                    <a:pt x="843541" y="0"/>
                  </a:lnTo>
                  <a:close/>
                </a:path>
              </a:pathLst>
            </a:custGeom>
            <a:solidFill>
              <a:srgbClr val="E36B09"/>
            </a:solidFill>
          </p:spPr>
        </p:sp>
        <p:sp>
          <p:nvSpPr>
            <p:cNvPr name="TextBox 16" id="16"/>
            <p:cNvSpPr txBox="true"/>
            <p:nvPr/>
          </p:nvSpPr>
          <p:spPr>
            <a:xfrm>
              <a:off x="127000" y="-57150"/>
              <a:ext cx="590811" cy="415221"/>
            </a:xfrm>
            <a:prstGeom prst="rect">
              <a:avLst/>
            </a:prstGeom>
          </p:spPr>
          <p:txBody>
            <a:bodyPr anchor="ctr" rtlCol="false" tIns="50800" lIns="50800" bIns="50800" rIns="50800"/>
            <a:lstStyle/>
            <a:p>
              <a:pPr algn="ctr">
                <a:lnSpc>
                  <a:spcPts val="2940"/>
                </a:lnSpc>
              </a:pPr>
            </a:p>
          </p:txBody>
        </p:sp>
      </p:grpSp>
      <p:sp>
        <p:nvSpPr>
          <p:cNvPr name="Freeform 17" id="17"/>
          <p:cNvSpPr/>
          <p:nvPr/>
        </p:nvSpPr>
        <p:spPr>
          <a:xfrm flipH="false" flipV="false" rot="6000">
            <a:off x="3138672" y="1620205"/>
            <a:ext cx="14836017" cy="8362943"/>
          </a:xfrm>
          <a:custGeom>
            <a:avLst/>
            <a:gdLst/>
            <a:ahLst/>
            <a:cxnLst/>
            <a:rect r="r" b="b" t="t" l="l"/>
            <a:pathLst>
              <a:path h="8362943" w="14836017">
                <a:moveTo>
                  <a:pt x="0" y="25868"/>
                </a:moveTo>
                <a:lnTo>
                  <a:pt x="14821466" y="0"/>
                </a:lnTo>
                <a:lnTo>
                  <a:pt x="14836017" y="8337074"/>
                </a:lnTo>
                <a:lnTo>
                  <a:pt x="14551" y="8362943"/>
                </a:lnTo>
                <a:lnTo>
                  <a:pt x="0" y="25868"/>
                </a:lnTo>
                <a:close/>
              </a:path>
            </a:pathLst>
          </a:custGeom>
          <a:blipFill>
            <a:blip r:embed="rId26"/>
            <a:stretch>
              <a:fillRect l="-2775" t="-3238" r="-1877" b="-4158"/>
            </a:stretch>
          </a:blipFill>
          <a:ln cap="sq">
            <a:noFill/>
            <a:prstDash val="solid"/>
            <a:miter/>
          </a:ln>
        </p:spPr>
      </p:sp>
      <p:sp>
        <p:nvSpPr>
          <p:cNvPr name="TextBox 18" id="18"/>
          <p:cNvSpPr txBox="true"/>
          <p:nvPr/>
        </p:nvSpPr>
        <p:spPr>
          <a:xfrm rot="0">
            <a:off x="495285" y="519366"/>
            <a:ext cx="3880972" cy="932942"/>
          </a:xfrm>
          <a:prstGeom prst="rect">
            <a:avLst/>
          </a:prstGeom>
        </p:spPr>
        <p:txBody>
          <a:bodyPr anchor="t" rtlCol="false" tIns="0" lIns="0" bIns="0" rIns="0">
            <a:spAutoFit/>
          </a:bodyPr>
          <a:lstStyle/>
          <a:p>
            <a:pPr algn="l" marL="0" indent="0" lvl="0">
              <a:lnSpc>
                <a:spcPts val="5824"/>
              </a:lnSpc>
              <a:spcBef>
                <a:spcPct val="0"/>
              </a:spcBef>
            </a:pPr>
            <a:r>
              <a:rPr lang="en-US" b="true" sz="5600">
                <a:solidFill>
                  <a:srgbClr val="1E1D1C"/>
                </a:solidFill>
                <a:latin typeface="Agrandir Narrow Bold"/>
                <a:ea typeface="Agrandir Narrow Bold"/>
                <a:cs typeface="Agrandir Narrow Bold"/>
                <a:sym typeface="Agrandir Narrow Bold"/>
              </a:rPr>
              <a:t>Overview</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5F4"/>
        </a:solidFill>
      </p:bgPr>
    </p:bg>
    <p:spTree>
      <p:nvGrpSpPr>
        <p:cNvPr id="1" name=""/>
        <p:cNvGrpSpPr/>
        <p:nvPr/>
      </p:nvGrpSpPr>
      <p:grpSpPr>
        <a:xfrm>
          <a:off x="0" y="0"/>
          <a:ext cx="0" cy="0"/>
          <a:chOff x="0" y="0"/>
          <a:chExt cx="0" cy="0"/>
        </a:xfrm>
      </p:grpSpPr>
      <p:sp>
        <p:nvSpPr>
          <p:cNvPr name="Freeform 2" id="2"/>
          <p:cNvSpPr/>
          <p:nvPr/>
        </p:nvSpPr>
        <p:spPr>
          <a:xfrm flipH="false" flipV="false" rot="0">
            <a:off x="14432704" y="7456871"/>
            <a:ext cx="737552" cy="962547"/>
          </a:xfrm>
          <a:custGeom>
            <a:avLst/>
            <a:gdLst/>
            <a:ahLst/>
            <a:cxnLst/>
            <a:rect r="r" b="b" t="t" l="l"/>
            <a:pathLst>
              <a:path h="962547" w="737552">
                <a:moveTo>
                  <a:pt x="0" y="0"/>
                </a:moveTo>
                <a:lnTo>
                  <a:pt x="737552" y="0"/>
                </a:lnTo>
                <a:lnTo>
                  <a:pt x="737552" y="962547"/>
                </a:lnTo>
                <a:lnTo>
                  <a:pt x="0" y="962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4325019" y="5927907"/>
            <a:ext cx="952922" cy="962547"/>
          </a:xfrm>
          <a:custGeom>
            <a:avLst/>
            <a:gdLst/>
            <a:ahLst/>
            <a:cxnLst/>
            <a:rect r="r" b="b" t="t" l="l"/>
            <a:pathLst>
              <a:path h="962547" w="952922">
                <a:moveTo>
                  <a:pt x="0" y="0"/>
                </a:moveTo>
                <a:lnTo>
                  <a:pt x="952922" y="0"/>
                </a:lnTo>
                <a:lnTo>
                  <a:pt x="952922" y="962548"/>
                </a:lnTo>
                <a:lnTo>
                  <a:pt x="0" y="962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4423680" y="4495779"/>
            <a:ext cx="755600" cy="962547"/>
          </a:xfrm>
          <a:custGeom>
            <a:avLst/>
            <a:gdLst/>
            <a:ahLst/>
            <a:cxnLst/>
            <a:rect r="r" b="b" t="t" l="l"/>
            <a:pathLst>
              <a:path h="962547" w="755600">
                <a:moveTo>
                  <a:pt x="0" y="0"/>
                </a:moveTo>
                <a:lnTo>
                  <a:pt x="755600" y="0"/>
                </a:lnTo>
                <a:lnTo>
                  <a:pt x="755600" y="962548"/>
                </a:lnTo>
                <a:lnTo>
                  <a:pt x="0" y="9625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1559354" y="7456871"/>
            <a:ext cx="1063588" cy="962547"/>
          </a:xfrm>
          <a:custGeom>
            <a:avLst/>
            <a:gdLst/>
            <a:ahLst/>
            <a:cxnLst/>
            <a:rect r="r" b="b" t="t" l="l"/>
            <a:pathLst>
              <a:path h="962547" w="1063588">
                <a:moveTo>
                  <a:pt x="0" y="0"/>
                </a:moveTo>
                <a:lnTo>
                  <a:pt x="1063588" y="0"/>
                </a:lnTo>
                <a:lnTo>
                  <a:pt x="1063588" y="962547"/>
                </a:lnTo>
                <a:lnTo>
                  <a:pt x="0" y="9625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1600678" y="5927907"/>
            <a:ext cx="980940" cy="962547"/>
          </a:xfrm>
          <a:custGeom>
            <a:avLst/>
            <a:gdLst/>
            <a:ahLst/>
            <a:cxnLst/>
            <a:rect r="r" b="b" t="t" l="l"/>
            <a:pathLst>
              <a:path h="962547" w="980940">
                <a:moveTo>
                  <a:pt x="0" y="0"/>
                </a:moveTo>
                <a:lnTo>
                  <a:pt x="980940" y="0"/>
                </a:lnTo>
                <a:lnTo>
                  <a:pt x="980940" y="962548"/>
                </a:lnTo>
                <a:lnTo>
                  <a:pt x="0" y="9625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1570852" y="4397271"/>
            <a:ext cx="1040592" cy="962547"/>
          </a:xfrm>
          <a:custGeom>
            <a:avLst/>
            <a:gdLst/>
            <a:ahLst/>
            <a:cxnLst/>
            <a:rect r="r" b="b" t="t" l="l"/>
            <a:pathLst>
              <a:path h="962547" w="1040592">
                <a:moveTo>
                  <a:pt x="0" y="0"/>
                </a:moveTo>
                <a:lnTo>
                  <a:pt x="1040592" y="0"/>
                </a:lnTo>
                <a:lnTo>
                  <a:pt x="1040592" y="962547"/>
                </a:lnTo>
                <a:lnTo>
                  <a:pt x="0" y="9625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8854372" y="7456871"/>
            <a:ext cx="962547" cy="962547"/>
          </a:xfrm>
          <a:custGeom>
            <a:avLst/>
            <a:gdLst/>
            <a:ahLst/>
            <a:cxnLst/>
            <a:rect r="r" b="b" t="t" l="l"/>
            <a:pathLst>
              <a:path h="962547" w="962547">
                <a:moveTo>
                  <a:pt x="0" y="0"/>
                </a:moveTo>
                <a:lnTo>
                  <a:pt x="962547" y="0"/>
                </a:lnTo>
                <a:lnTo>
                  <a:pt x="962547" y="962547"/>
                </a:lnTo>
                <a:lnTo>
                  <a:pt x="0" y="9625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8858583" y="5927907"/>
            <a:ext cx="954125" cy="962547"/>
          </a:xfrm>
          <a:custGeom>
            <a:avLst/>
            <a:gdLst/>
            <a:ahLst/>
            <a:cxnLst/>
            <a:rect r="r" b="b" t="t" l="l"/>
            <a:pathLst>
              <a:path h="962547" w="954125">
                <a:moveTo>
                  <a:pt x="0" y="0"/>
                </a:moveTo>
                <a:lnTo>
                  <a:pt x="954125" y="0"/>
                </a:lnTo>
                <a:lnTo>
                  <a:pt x="954125" y="962548"/>
                </a:lnTo>
                <a:lnTo>
                  <a:pt x="0" y="9625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8979503" y="4397271"/>
            <a:ext cx="712285" cy="962547"/>
          </a:xfrm>
          <a:custGeom>
            <a:avLst/>
            <a:gdLst/>
            <a:ahLst/>
            <a:cxnLst/>
            <a:rect r="r" b="b" t="t" l="l"/>
            <a:pathLst>
              <a:path h="962547" w="712285">
                <a:moveTo>
                  <a:pt x="0" y="0"/>
                </a:moveTo>
                <a:lnTo>
                  <a:pt x="712285" y="0"/>
                </a:lnTo>
                <a:lnTo>
                  <a:pt x="712285" y="962547"/>
                </a:lnTo>
                <a:lnTo>
                  <a:pt x="0" y="96254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1" id="11"/>
          <p:cNvSpPr/>
          <p:nvPr/>
        </p:nvSpPr>
        <p:spPr>
          <a:xfrm flipH="false" flipV="false" rot="0">
            <a:off x="6071463" y="7456871"/>
            <a:ext cx="979692" cy="962547"/>
          </a:xfrm>
          <a:custGeom>
            <a:avLst/>
            <a:gdLst/>
            <a:ahLst/>
            <a:cxnLst/>
            <a:rect r="r" b="b" t="t" l="l"/>
            <a:pathLst>
              <a:path h="962547" w="979692">
                <a:moveTo>
                  <a:pt x="0" y="0"/>
                </a:moveTo>
                <a:lnTo>
                  <a:pt x="979692" y="0"/>
                </a:lnTo>
                <a:lnTo>
                  <a:pt x="979692" y="962547"/>
                </a:lnTo>
                <a:lnTo>
                  <a:pt x="0" y="96254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2" id="12"/>
          <p:cNvSpPr/>
          <p:nvPr/>
        </p:nvSpPr>
        <p:spPr>
          <a:xfrm flipH="false" flipV="false" rot="0">
            <a:off x="6084848" y="5927907"/>
            <a:ext cx="952922" cy="962547"/>
          </a:xfrm>
          <a:custGeom>
            <a:avLst/>
            <a:gdLst/>
            <a:ahLst/>
            <a:cxnLst/>
            <a:rect r="r" b="b" t="t" l="l"/>
            <a:pathLst>
              <a:path h="962547" w="952922">
                <a:moveTo>
                  <a:pt x="0" y="0"/>
                </a:moveTo>
                <a:lnTo>
                  <a:pt x="952922" y="0"/>
                </a:lnTo>
                <a:lnTo>
                  <a:pt x="952922" y="962548"/>
                </a:lnTo>
                <a:lnTo>
                  <a:pt x="0" y="96254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3" id="13"/>
          <p:cNvSpPr/>
          <p:nvPr/>
        </p:nvSpPr>
        <p:spPr>
          <a:xfrm flipH="false" flipV="false" rot="0">
            <a:off x="6080035" y="4397271"/>
            <a:ext cx="962547" cy="962547"/>
          </a:xfrm>
          <a:custGeom>
            <a:avLst/>
            <a:gdLst/>
            <a:ahLst/>
            <a:cxnLst/>
            <a:rect r="r" b="b" t="t" l="l"/>
            <a:pathLst>
              <a:path h="962547" w="962547">
                <a:moveTo>
                  <a:pt x="0" y="0"/>
                </a:moveTo>
                <a:lnTo>
                  <a:pt x="962548" y="0"/>
                </a:lnTo>
                <a:lnTo>
                  <a:pt x="962548" y="962547"/>
                </a:lnTo>
                <a:lnTo>
                  <a:pt x="0" y="96254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grpSp>
        <p:nvGrpSpPr>
          <p:cNvPr name="Group 14" id="14"/>
          <p:cNvGrpSpPr/>
          <p:nvPr/>
        </p:nvGrpSpPr>
        <p:grpSpPr>
          <a:xfrm rot="0">
            <a:off x="206350" y="-129702"/>
            <a:ext cx="4516091" cy="1615391"/>
            <a:chOff x="0" y="0"/>
            <a:chExt cx="1026715" cy="367253"/>
          </a:xfrm>
        </p:grpSpPr>
        <p:sp>
          <p:nvSpPr>
            <p:cNvPr name="Freeform 15" id="15"/>
            <p:cNvSpPr/>
            <p:nvPr/>
          </p:nvSpPr>
          <p:spPr>
            <a:xfrm flipH="false" flipV="false" rot="0">
              <a:off x="0" y="0"/>
              <a:ext cx="1026716" cy="367253"/>
            </a:xfrm>
            <a:custGeom>
              <a:avLst/>
              <a:gdLst/>
              <a:ahLst/>
              <a:cxnLst/>
              <a:rect r="r" b="b" t="t" l="l"/>
              <a:pathLst>
                <a:path h="367253" w="1026716">
                  <a:moveTo>
                    <a:pt x="1025446" y="0"/>
                  </a:moveTo>
                  <a:cubicBezTo>
                    <a:pt x="1026716" y="3673"/>
                    <a:pt x="1026716" y="7345"/>
                    <a:pt x="1026716" y="11936"/>
                  </a:cubicBezTo>
                  <a:cubicBezTo>
                    <a:pt x="1026716" y="62433"/>
                    <a:pt x="984805" y="107421"/>
                    <a:pt x="923846" y="127620"/>
                  </a:cubicBezTo>
                  <a:cubicBezTo>
                    <a:pt x="984805" y="147819"/>
                    <a:pt x="1026716" y="190971"/>
                    <a:pt x="1026716" y="243305"/>
                  </a:cubicBezTo>
                  <a:cubicBezTo>
                    <a:pt x="1026716" y="314001"/>
                    <a:pt x="950516" y="367253"/>
                    <a:pt x="848916" y="367253"/>
                  </a:cubicBezTo>
                  <a:lnTo>
                    <a:pt x="177800" y="367253"/>
                  </a:lnTo>
                  <a:cubicBezTo>
                    <a:pt x="76200" y="367253"/>
                    <a:pt x="0" y="314001"/>
                    <a:pt x="0" y="243305"/>
                  </a:cubicBezTo>
                  <a:cubicBezTo>
                    <a:pt x="0" y="190971"/>
                    <a:pt x="41910" y="147819"/>
                    <a:pt x="102870" y="127620"/>
                  </a:cubicBezTo>
                  <a:cubicBezTo>
                    <a:pt x="41910" y="107421"/>
                    <a:pt x="0" y="62433"/>
                    <a:pt x="0" y="11936"/>
                  </a:cubicBezTo>
                  <a:cubicBezTo>
                    <a:pt x="0" y="7345"/>
                    <a:pt x="0" y="3673"/>
                    <a:pt x="0" y="0"/>
                  </a:cubicBezTo>
                  <a:lnTo>
                    <a:pt x="1025446" y="0"/>
                  </a:lnTo>
                  <a:close/>
                </a:path>
              </a:pathLst>
            </a:custGeom>
            <a:solidFill>
              <a:srgbClr val="E36B09"/>
            </a:solidFill>
          </p:spPr>
        </p:sp>
        <p:sp>
          <p:nvSpPr>
            <p:cNvPr name="TextBox 16" id="16"/>
            <p:cNvSpPr txBox="true"/>
            <p:nvPr/>
          </p:nvSpPr>
          <p:spPr>
            <a:xfrm>
              <a:off x="127000" y="-57150"/>
              <a:ext cx="772715" cy="415221"/>
            </a:xfrm>
            <a:prstGeom prst="rect">
              <a:avLst/>
            </a:prstGeom>
          </p:spPr>
          <p:txBody>
            <a:bodyPr anchor="ctr" rtlCol="false" tIns="50800" lIns="50800" bIns="50800" rIns="50800"/>
            <a:lstStyle/>
            <a:p>
              <a:pPr algn="ctr">
                <a:lnSpc>
                  <a:spcPts val="2940"/>
                </a:lnSpc>
              </a:pPr>
            </a:p>
          </p:txBody>
        </p:sp>
      </p:grpSp>
      <p:grpSp>
        <p:nvGrpSpPr>
          <p:cNvPr name="Group 17" id="17"/>
          <p:cNvGrpSpPr/>
          <p:nvPr/>
        </p:nvGrpSpPr>
        <p:grpSpPr>
          <a:xfrm rot="0">
            <a:off x="3145936" y="1759364"/>
            <a:ext cx="14821488" cy="8337087"/>
            <a:chOff x="0" y="0"/>
            <a:chExt cx="2296236" cy="1291633"/>
          </a:xfrm>
        </p:grpSpPr>
        <p:sp>
          <p:nvSpPr>
            <p:cNvPr name="Freeform 18" id="18"/>
            <p:cNvSpPr/>
            <p:nvPr/>
          </p:nvSpPr>
          <p:spPr>
            <a:xfrm flipH="false" flipV="false" rot="0">
              <a:off x="0" y="0"/>
              <a:ext cx="2296236" cy="1291633"/>
            </a:xfrm>
            <a:custGeom>
              <a:avLst/>
              <a:gdLst/>
              <a:ahLst/>
              <a:cxnLst/>
              <a:rect r="r" b="b" t="t" l="l"/>
              <a:pathLst>
                <a:path h="1291633" w="2296236">
                  <a:moveTo>
                    <a:pt x="0" y="0"/>
                  </a:moveTo>
                  <a:lnTo>
                    <a:pt x="2296236" y="0"/>
                  </a:lnTo>
                  <a:lnTo>
                    <a:pt x="2296236" y="1291633"/>
                  </a:lnTo>
                  <a:lnTo>
                    <a:pt x="0" y="1291633"/>
                  </a:lnTo>
                  <a:close/>
                </a:path>
              </a:pathLst>
            </a:custGeom>
            <a:blipFill>
              <a:blip r:embed="rId26"/>
              <a:stretch>
                <a:fillRect l="-3066" t="-3434" r="-1924" b="-4536"/>
              </a:stretch>
            </a:blipFill>
          </p:spPr>
        </p:sp>
      </p:grpSp>
      <p:sp>
        <p:nvSpPr>
          <p:cNvPr name="TextBox 19" id="19"/>
          <p:cNvSpPr txBox="true"/>
          <p:nvPr/>
        </p:nvSpPr>
        <p:spPr>
          <a:xfrm rot="0">
            <a:off x="495285" y="519366"/>
            <a:ext cx="3880972" cy="932942"/>
          </a:xfrm>
          <a:prstGeom prst="rect">
            <a:avLst/>
          </a:prstGeom>
        </p:spPr>
        <p:txBody>
          <a:bodyPr anchor="t" rtlCol="false" tIns="0" lIns="0" bIns="0" rIns="0">
            <a:spAutoFit/>
          </a:bodyPr>
          <a:lstStyle/>
          <a:p>
            <a:pPr algn="l" marL="0" indent="0" lvl="0">
              <a:lnSpc>
                <a:spcPts val="5824"/>
              </a:lnSpc>
              <a:spcBef>
                <a:spcPct val="0"/>
              </a:spcBef>
            </a:pPr>
            <a:r>
              <a:rPr lang="en-US" b="true" sz="5600">
                <a:solidFill>
                  <a:srgbClr val="1E1D1C"/>
                </a:solidFill>
                <a:latin typeface="Agrandir Narrow Bold"/>
                <a:ea typeface="Agrandir Narrow Bold"/>
                <a:cs typeface="Agrandir Narrow Bold"/>
                <a:sym typeface="Agrandir Narrow Bold"/>
              </a:rPr>
              <a:t>Order Level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5F4"/>
        </a:solidFill>
      </p:bgPr>
    </p:bg>
    <p:spTree>
      <p:nvGrpSpPr>
        <p:cNvPr id="1" name=""/>
        <p:cNvGrpSpPr/>
        <p:nvPr/>
      </p:nvGrpSpPr>
      <p:grpSpPr>
        <a:xfrm>
          <a:off x="0" y="0"/>
          <a:ext cx="0" cy="0"/>
          <a:chOff x="0" y="0"/>
          <a:chExt cx="0" cy="0"/>
        </a:xfrm>
      </p:grpSpPr>
      <p:sp>
        <p:nvSpPr>
          <p:cNvPr name="Freeform 2" id="2"/>
          <p:cNvSpPr/>
          <p:nvPr/>
        </p:nvSpPr>
        <p:spPr>
          <a:xfrm flipH="false" flipV="false" rot="0">
            <a:off x="14432704" y="7456871"/>
            <a:ext cx="737552" cy="962547"/>
          </a:xfrm>
          <a:custGeom>
            <a:avLst/>
            <a:gdLst/>
            <a:ahLst/>
            <a:cxnLst/>
            <a:rect r="r" b="b" t="t" l="l"/>
            <a:pathLst>
              <a:path h="962547" w="737552">
                <a:moveTo>
                  <a:pt x="0" y="0"/>
                </a:moveTo>
                <a:lnTo>
                  <a:pt x="737552" y="0"/>
                </a:lnTo>
                <a:lnTo>
                  <a:pt x="737552" y="962547"/>
                </a:lnTo>
                <a:lnTo>
                  <a:pt x="0" y="962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4325019" y="5927907"/>
            <a:ext cx="952922" cy="962547"/>
          </a:xfrm>
          <a:custGeom>
            <a:avLst/>
            <a:gdLst/>
            <a:ahLst/>
            <a:cxnLst/>
            <a:rect r="r" b="b" t="t" l="l"/>
            <a:pathLst>
              <a:path h="962547" w="952922">
                <a:moveTo>
                  <a:pt x="0" y="0"/>
                </a:moveTo>
                <a:lnTo>
                  <a:pt x="952922" y="0"/>
                </a:lnTo>
                <a:lnTo>
                  <a:pt x="952922" y="962548"/>
                </a:lnTo>
                <a:lnTo>
                  <a:pt x="0" y="962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4423680" y="4495779"/>
            <a:ext cx="755600" cy="962547"/>
          </a:xfrm>
          <a:custGeom>
            <a:avLst/>
            <a:gdLst/>
            <a:ahLst/>
            <a:cxnLst/>
            <a:rect r="r" b="b" t="t" l="l"/>
            <a:pathLst>
              <a:path h="962547" w="755600">
                <a:moveTo>
                  <a:pt x="0" y="0"/>
                </a:moveTo>
                <a:lnTo>
                  <a:pt x="755600" y="0"/>
                </a:lnTo>
                <a:lnTo>
                  <a:pt x="755600" y="962548"/>
                </a:lnTo>
                <a:lnTo>
                  <a:pt x="0" y="9625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1559354" y="7456871"/>
            <a:ext cx="1063588" cy="962547"/>
          </a:xfrm>
          <a:custGeom>
            <a:avLst/>
            <a:gdLst/>
            <a:ahLst/>
            <a:cxnLst/>
            <a:rect r="r" b="b" t="t" l="l"/>
            <a:pathLst>
              <a:path h="962547" w="1063588">
                <a:moveTo>
                  <a:pt x="0" y="0"/>
                </a:moveTo>
                <a:lnTo>
                  <a:pt x="1063588" y="0"/>
                </a:lnTo>
                <a:lnTo>
                  <a:pt x="1063588" y="962547"/>
                </a:lnTo>
                <a:lnTo>
                  <a:pt x="0" y="9625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1600678" y="5927907"/>
            <a:ext cx="980940" cy="962547"/>
          </a:xfrm>
          <a:custGeom>
            <a:avLst/>
            <a:gdLst/>
            <a:ahLst/>
            <a:cxnLst/>
            <a:rect r="r" b="b" t="t" l="l"/>
            <a:pathLst>
              <a:path h="962547" w="980940">
                <a:moveTo>
                  <a:pt x="0" y="0"/>
                </a:moveTo>
                <a:lnTo>
                  <a:pt x="980940" y="0"/>
                </a:lnTo>
                <a:lnTo>
                  <a:pt x="980940" y="962548"/>
                </a:lnTo>
                <a:lnTo>
                  <a:pt x="0" y="9625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1570852" y="4397271"/>
            <a:ext cx="1040592" cy="962547"/>
          </a:xfrm>
          <a:custGeom>
            <a:avLst/>
            <a:gdLst/>
            <a:ahLst/>
            <a:cxnLst/>
            <a:rect r="r" b="b" t="t" l="l"/>
            <a:pathLst>
              <a:path h="962547" w="1040592">
                <a:moveTo>
                  <a:pt x="0" y="0"/>
                </a:moveTo>
                <a:lnTo>
                  <a:pt x="1040592" y="0"/>
                </a:lnTo>
                <a:lnTo>
                  <a:pt x="1040592" y="962547"/>
                </a:lnTo>
                <a:lnTo>
                  <a:pt x="0" y="9625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8854372" y="7456871"/>
            <a:ext cx="962547" cy="962547"/>
          </a:xfrm>
          <a:custGeom>
            <a:avLst/>
            <a:gdLst/>
            <a:ahLst/>
            <a:cxnLst/>
            <a:rect r="r" b="b" t="t" l="l"/>
            <a:pathLst>
              <a:path h="962547" w="962547">
                <a:moveTo>
                  <a:pt x="0" y="0"/>
                </a:moveTo>
                <a:lnTo>
                  <a:pt x="962547" y="0"/>
                </a:lnTo>
                <a:lnTo>
                  <a:pt x="962547" y="962547"/>
                </a:lnTo>
                <a:lnTo>
                  <a:pt x="0" y="9625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8858583" y="5927907"/>
            <a:ext cx="954125" cy="962547"/>
          </a:xfrm>
          <a:custGeom>
            <a:avLst/>
            <a:gdLst/>
            <a:ahLst/>
            <a:cxnLst/>
            <a:rect r="r" b="b" t="t" l="l"/>
            <a:pathLst>
              <a:path h="962547" w="954125">
                <a:moveTo>
                  <a:pt x="0" y="0"/>
                </a:moveTo>
                <a:lnTo>
                  <a:pt x="954125" y="0"/>
                </a:lnTo>
                <a:lnTo>
                  <a:pt x="954125" y="962548"/>
                </a:lnTo>
                <a:lnTo>
                  <a:pt x="0" y="9625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8979503" y="4397271"/>
            <a:ext cx="712285" cy="962547"/>
          </a:xfrm>
          <a:custGeom>
            <a:avLst/>
            <a:gdLst/>
            <a:ahLst/>
            <a:cxnLst/>
            <a:rect r="r" b="b" t="t" l="l"/>
            <a:pathLst>
              <a:path h="962547" w="712285">
                <a:moveTo>
                  <a:pt x="0" y="0"/>
                </a:moveTo>
                <a:lnTo>
                  <a:pt x="712285" y="0"/>
                </a:lnTo>
                <a:lnTo>
                  <a:pt x="712285" y="962547"/>
                </a:lnTo>
                <a:lnTo>
                  <a:pt x="0" y="96254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1" id="11"/>
          <p:cNvSpPr/>
          <p:nvPr/>
        </p:nvSpPr>
        <p:spPr>
          <a:xfrm flipH="false" flipV="false" rot="0">
            <a:off x="6071463" y="7456871"/>
            <a:ext cx="979692" cy="962547"/>
          </a:xfrm>
          <a:custGeom>
            <a:avLst/>
            <a:gdLst/>
            <a:ahLst/>
            <a:cxnLst/>
            <a:rect r="r" b="b" t="t" l="l"/>
            <a:pathLst>
              <a:path h="962547" w="979692">
                <a:moveTo>
                  <a:pt x="0" y="0"/>
                </a:moveTo>
                <a:lnTo>
                  <a:pt x="979692" y="0"/>
                </a:lnTo>
                <a:lnTo>
                  <a:pt x="979692" y="962547"/>
                </a:lnTo>
                <a:lnTo>
                  <a:pt x="0" y="96254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2" id="12"/>
          <p:cNvSpPr/>
          <p:nvPr/>
        </p:nvSpPr>
        <p:spPr>
          <a:xfrm flipH="false" flipV="false" rot="0">
            <a:off x="6084848" y="5927907"/>
            <a:ext cx="952922" cy="962547"/>
          </a:xfrm>
          <a:custGeom>
            <a:avLst/>
            <a:gdLst/>
            <a:ahLst/>
            <a:cxnLst/>
            <a:rect r="r" b="b" t="t" l="l"/>
            <a:pathLst>
              <a:path h="962547" w="952922">
                <a:moveTo>
                  <a:pt x="0" y="0"/>
                </a:moveTo>
                <a:lnTo>
                  <a:pt x="952922" y="0"/>
                </a:lnTo>
                <a:lnTo>
                  <a:pt x="952922" y="962548"/>
                </a:lnTo>
                <a:lnTo>
                  <a:pt x="0" y="96254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3" id="13"/>
          <p:cNvSpPr/>
          <p:nvPr/>
        </p:nvSpPr>
        <p:spPr>
          <a:xfrm flipH="false" flipV="false" rot="0">
            <a:off x="6080035" y="4397271"/>
            <a:ext cx="962547" cy="962547"/>
          </a:xfrm>
          <a:custGeom>
            <a:avLst/>
            <a:gdLst/>
            <a:ahLst/>
            <a:cxnLst/>
            <a:rect r="r" b="b" t="t" l="l"/>
            <a:pathLst>
              <a:path h="962547" w="962547">
                <a:moveTo>
                  <a:pt x="0" y="0"/>
                </a:moveTo>
                <a:lnTo>
                  <a:pt x="962548" y="0"/>
                </a:lnTo>
                <a:lnTo>
                  <a:pt x="962548" y="962547"/>
                </a:lnTo>
                <a:lnTo>
                  <a:pt x="0" y="96254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grpSp>
        <p:nvGrpSpPr>
          <p:cNvPr name="Group 14" id="14"/>
          <p:cNvGrpSpPr/>
          <p:nvPr/>
        </p:nvGrpSpPr>
        <p:grpSpPr>
          <a:xfrm rot="0">
            <a:off x="206350" y="-129702"/>
            <a:ext cx="3804870" cy="1615391"/>
            <a:chOff x="0" y="0"/>
            <a:chExt cx="865022" cy="367253"/>
          </a:xfrm>
        </p:grpSpPr>
        <p:sp>
          <p:nvSpPr>
            <p:cNvPr name="Freeform 15" id="15"/>
            <p:cNvSpPr/>
            <p:nvPr/>
          </p:nvSpPr>
          <p:spPr>
            <a:xfrm flipH="false" flipV="false" rot="0">
              <a:off x="0" y="0"/>
              <a:ext cx="865022" cy="367253"/>
            </a:xfrm>
            <a:custGeom>
              <a:avLst/>
              <a:gdLst/>
              <a:ahLst/>
              <a:cxnLst/>
              <a:rect r="r" b="b" t="t" l="l"/>
              <a:pathLst>
                <a:path h="367253" w="865022">
                  <a:moveTo>
                    <a:pt x="863752" y="0"/>
                  </a:moveTo>
                  <a:cubicBezTo>
                    <a:pt x="865022" y="3673"/>
                    <a:pt x="865022" y="7345"/>
                    <a:pt x="865022" y="11936"/>
                  </a:cubicBezTo>
                  <a:cubicBezTo>
                    <a:pt x="865022" y="62433"/>
                    <a:pt x="823112" y="107421"/>
                    <a:pt x="762152" y="127620"/>
                  </a:cubicBezTo>
                  <a:cubicBezTo>
                    <a:pt x="823112" y="147819"/>
                    <a:pt x="865022" y="190971"/>
                    <a:pt x="865022" y="243305"/>
                  </a:cubicBezTo>
                  <a:cubicBezTo>
                    <a:pt x="865022" y="314001"/>
                    <a:pt x="788822" y="367253"/>
                    <a:pt x="687222" y="367253"/>
                  </a:cubicBezTo>
                  <a:lnTo>
                    <a:pt x="177800" y="367253"/>
                  </a:lnTo>
                  <a:cubicBezTo>
                    <a:pt x="76200" y="367253"/>
                    <a:pt x="0" y="314001"/>
                    <a:pt x="0" y="243305"/>
                  </a:cubicBezTo>
                  <a:cubicBezTo>
                    <a:pt x="0" y="190971"/>
                    <a:pt x="41910" y="147819"/>
                    <a:pt x="102870" y="127620"/>
                  </a:cubicBezTo>
                  <a:cubicBezTo>
                    <a:pt x="41910" y="107421"/>
                    <a:pt x="0" y="62433"/>
                    <a:pt x="0" y="11936"/>
                  </a:cubicBezTo>
                  <a:cubicBezTo>
                    <a:pt x="0" y="7345"/>
                    <a:pt x="0" y="3673"/>
                    <a:pt x="0" y="0"/>
                  </a:cubicBezTo>
                  <a:lnTo>
                    <a:pt x="863752" y="0"/>
                  </a:lnTo>
                  <a:close/>
                </a:path>
              </a:pathLst>
            </a:custGeom>
            <a:solidFill>
              <a:srgbClr val="E36B09"/>
            </a:solidFill>
          </p:spPr>
        </p:sp>
        <p:sp>
          <p:nvSpPr>
            <p:cNvPr name="TextBox 16" id="16"/>
            <p:cNvSpPr txBox="true"/>
            <p:nvPr/>
          </p:nvSpPr>
          <p:spPr>
            <a:xfrm>
              <a:off x="127000" y="-57150"/>
              <a:ext cx="611022" cy="415221"/>
            </a:xfrm>
            <a:prstGeom prst="rect">
              <a:avLst/>
            </a:prstGeom>
          </p:spPr>
          <p:txBody>
            <a:bodyPr anchor="ctr" rtlCol="false" tIns="50800" lIns="50800" bIns="50800" rIns="50800"/>
            <a:lstStyle/>
            <a:p>
              <a:pPr algn="ctr">
                <a:lnSpc>
                  <a:spcPts val="2940"/>
                </a:lnSpc>
              </a:pPr>
            </a:p>
          </p:txBody>
        </p:sp>
      </p:grpSp>
      <p:grpSp>
        <p:nvGrpSpPr>
          <p:cNvPr name="Group 17" id="17"/>
          <p:cNvGrpSpPr/>
          <p:nvPr/>
        </p:nvGrpSpPr>
        <p:grpSpPr>
          <a:xfrm rot="0">
            <a:off x="3145936" y="1759364"/>
            <a:ext cx="14821488" cy="8337087"/>
            <a:chOff x="0" y="0"/>
            <a:chExt cx="2296236" cy="1291633"/>
          </a:xfrm>
        </p:grpSpPr>
        <p:sp>
          <p:nvSpPr>
            <p:cNvPr name="Freeform 18" id="18"/>
            <p:cNvSpPr/>
            <p:nvPr/>
          </p:nvSpPr>
          <p:spPr>
            <a:xfrm flipH="false" flipV="false" rot="0">
              <a:off x="0" y="0"/>
              <a:ext cx="2296236" cy="1291633"/>
            </a:xfrm>
            <a:custGeom>
              <a:avLst/>
              <a:gdLst/>
              <a:ahLst/>
              <a:cxnLst/>
              <a:rect r="r" b="b" t="t" l="l"/>
              <a:pathLst>
                <a:path h="1291633" w="2296236">
                  <a:moveTo>
                    <a:pt x="0" y="0"/>
                  </a:moveTo>
                  <a:lnTo>
                    <a:pt x="2296236" y="0"/>
                  </a:lnTo>
                  <a:lnTo>
                    <a:pt x="2296236" y="1291633"/>
                  </a:lnTo>
                  <a:lnTo>
                    <a:pt x="0" y="1291633"/>
                  </a:lnTo>
                  <a:close/>
                </a:path>
              </a:pathLst>
            </a:custGeom>
            <a:blipFill>
              <a:blip r:embed="rId26"/>
              <a:stretch>
                <a:fillRect l="-3598" t="-3345" r="-1848" b="-5094"/>
              </a:stretch>
            </a:blipFill>
          </p:spPr>
        </p:sp>
      </p:grpSp>
      <p:sp>
        <p:nvSpPr>
          <p:cNvPr name="TextBox 19" id="19"/>
          <p:cNvSpPr txBox="true"/>
          <p:nvPr/>
        </p:nvSpPr>
        <p:spPr>
          <a:xfrm rot="0">
            <a:off x="495285" y="519366"/>
            <a:ext cx="3880972" cy="932942"/>
          </a:xfrm>
          <a:prstGeom prst="rect">
            <a:avLst/>
          </a:prstGeom>
        </p:spPr>
        <p:txBody>
          <a:bodyPr anchor="t" rtlCol="false" tIns="0" lIns="0" bIns="0" rIns="0">
            <a:spAutoFit/>
          </a:bodyPr>
          <a:lstStyle/>
          <a:p>
            <a:pPr algn="l" marL="0" indent="0" lvl="0">
              <a:lnSpc>
                <a:spcPts val="5824"/>
              </a:lnSpc>
              <a:spcBef>
                <a:spcPct val="0"/>
              </a:spcBef>
            </a:pPr>
            <a:r>
              <a:rPr lang="en-US" b="true" sz="5600">
                <a:solidFill>
                  <a:srgbClr val="1E1D1C"/>
                </a:solidFill>
                <a:latin typeface="Agrandir Narrow Bold"/>
                <a:ea typeface="Agrandir Narrow Bold"/>
                <a:cs typeface="Agrandir Narrow Bold"/>
                <a:sym typeface="Agrandir Narrow Bold"/>
              </a:rPr>
              <a:t>Line Level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5F4"/>
        </a:solidFill>
      </p:bgPr>
    </p:bg>
    <p:spTree>
      <p:nvGrpSpPr>
        <p:cNvPr id="1" name=""/>
        <p:cNvGrpSpPr/>
        <p:nvPr/>
      </p:nvGrpSpPr>
      <p:grpSpPr>
        <a:xfrm>
          <a:off x="0" y="0"/>
          <a:ext cx="0" cy="0"/>
          <a:chOff x="0" y="0"/>
          <a:chExt cx="0" cy="0"/>
        </a:xfrm>
      </p:grpSpPr>
      <p:sp>
        <p:nvSpPr>
          <p:cNvPr name="Freeform 2" id="2"/>
          <p:cNvSpPr/>
          <p:nvPr/>
        </p:nvSpPr>
        <p:spPr>
          <a:xfrm flipH="false" flipV="false" rot="0">
            <a:off x="1259646" y="4753382"/>
            <a:ext cx="510776" cy="510776"/>
          </a:xfrm>
          <a:custGeom>
            <a:avLst/>
            <a:gdLst/>
            <a:ahLst/>
            <a:cxnLst/>
            <a:rect r="r" b="b" t="t" l="l"/>
            <a:pathLst>
              <a:path h="510776" w="510776">
                <a:moveTo>
                  <a:pt x="0" y="0"/>
                </a:moveTo>
                <a:lnTo>
                  <a:pt x="510776" y="0"/>
                </a:lnTo>
                <a:lnTo>
                  <a:pt x="510776" y="510776"/>
                </a:lnTo>
                <a:lnTo>
                  <a:pt x="0" y="510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59646" y="5940433"/>
            <a:ext cx="461816" cy="461816"/>
          </a:xfrm>
          <a:custGeom>
            <a:avLst/>
            <a:gdLst/>
            <a:ahLst/>
            <a:cxnLst/>
            <a:rect r="r" b="b" t="t" l="l"/>
            <a:pathLst>
              <a:path h="461816" w="461816">
                <a:moveTo>
                  <a:pt x="0" y="0"/>
                </a:moveTo>
                <a:lnTo>
                  <a:pt x="461816" y="0"/>
                </a:lnTo>
                <a:lnTo>
                  <a:pt x="461816" y="461816"/>
                </a:lnTo>
                <a:lnTo>
                  <a:pt x="0" y="461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447589" y="4898655"/>
            <a:ext cx="134891" cy="220230"/>
          </a:xfrm>
          <a:custGeom>
            <a:avLst/>
            <a:gdLst/>
            <a:ahLst/>
            <a:cxnLst/>
            <a:rect r="r" b="b" t="t" l="l"/>
            <a:pathLst>
              <a:path h="220230" w="134891">
                <a:moveTo>
                  <a:pt x="0" y="0"/>
                </a:moveTo>
                <a:lnTo>
                  <a:pt x="134891" y="0"/>
                </a:lnTo>
                <a:lnTo>
                  <a:pt x="134891" y="220230"/>
                </a:lnTo>
                <a:lnTo>
                  <a:pt x="0" y="220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21579" y="6058729"/>
            <a:ext cx="137950" cy="225224"/>
          </a:xfrm>
          <a:custGeom>
            <a:avLst/>
            <a:gdLst/>
            <a:ahLst/>
            <a:cxnLst/>
            <a:rect r="r" b="b" t="t" l="l"/>
            <a:pathLst>
              <a:path h="225224" w="137950">
                <a:moveTo>
                  <a:pt x="0" y="0"/>
                </a:moveTo>
                <a:lnTo>
                  <a:pt x="137950" y="0"/>
                </a:lnTo>
                <a:lnTo>
                  <a:pt x="137950" y="225224"/>
                </a:lnTo>
                <a:lnTo>
                  <a:pt x="0" y="225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069264" y="7007227"/>
            <a:ext cx="137950" cy="225224"/>
          </a:xfrm>
          <a:custGeom>
            <a:avLst/>
            <a:gdLst/>
            <a:ahLst/>
            <a:cxnLst/>
            <a:rect r="r" b="b" t="t" l="l"/>
            <a:pathLst>
              <a:path h="225224" w="137950">
                <a:moveTo>
                  <a:pt x="0" y="0"/>
                </a:moveTo>
                <a:lnTo>
                  <a:pt x="137950" y="0"/>
                </a:lnTo>
                <a:lnTo>
                  <a:pt x="137950" y="225224"/>
                </a:lnTo>
                <a:lnTo>
                  <a:pt x="0" y="225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82597" y="6960228"/>
            <a:ext cx="461816" cy="461816"/>
          </a:xfrm>
          <a:custGeom>
            <a:avLst/>
            <a:gdLst/>
            <a:ahLst/>
            <a:cxnLst/>
            <a:rect r="r" b="b" t="t" l="l"/>
            <a:pathLst>
              <a:path h="461816" w="461816">
                <a:moveTo>
                  <a:pt x="0" y="0"/>
                </a:moveTo>
                <a:lnTo>
                  <a:pt x="461816" y="0"/>
                </a:lnTo>
                <a:lnTo>
                  <a:pt x="461816" y="461816"/>
                </a:lnTo>
                <a:lnTo>
                  <a:pt x="0" y="4618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8" id="8"/>
          <p:cNvSpPr/>
          <p:nvPr/>
        </p:nvSpPr>
        <p:spPr>
          <a:xfrm flipH="false" flipV="false" rot="0">
            <a:off x="1444530" y="7078524"/>
            <a:ext cx="137950" cy="225224"/>
          </a:xfrm>
          <a:custGeom>
            <a:avLst/>
            <a:gdLst/>
            <a:ahLst/>
            <a:cxnLst/>
            <a:rect r="r" b="b" t="t" l="l"/>
            <a:pathLst>
              <a:path h="225224" w="137950">
                <a:moveTo>
                  <a:pt x="0" y="0"/>
                </a:moveTo>
                <a:lnTo>
                  <a:pt x="137950" y="0"/>
                </a:lnTo>
                <a:lnTo>
                  <a:pt x="137950" y="225224"/>
                </a:lnTo>
                <a:lnTo>
                  <a:pt x="0" y="225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2235622" y="1028700"/>
            <a:ext cx="1240335" cy="556562"/>
          </a:xfrm>
          <a:custGeom>
            <a:avLst/>
            <a:gdLst/>
            <a:ahLst/>
            <a:cxnLst/>
            <a:rect r="r" b="b" t="t" l="l"/>
            <a:pathLst>
              <a:path h="556562" w="1240335">
                <a:moveTo>
                  <a:pt x="0" y="0"/>
                </a:moveTo>
                <a:lnTo>
                  <a:pt x="1240335" y="0"/>
                </a:lnTo>
                <a:lnTo>
                  <a:pt x="1240335" y="556562"/>
                </a:lnTo>
                <a:lnTo>
                  <a:pt x="0" y="556562"/>
                </a:lnTo>
                <a:lnTo>
                  <a:pt x="0" y="0"/>
                </a:lnTo>
                <a:close/>
              </a:path>
            </a:pathLst>
          </a:custGeom>
          <a:blipFill>
            <a:blip r:embed="rId12">
              <a:extLst>
                <a:ext uri="{96DAC541-7B7A-43D3-8B79-37D633B846F1}">
                  <asvg:svgBlip xmlns:asvg="http://schemas.microsoft.com/office/drawing/2016/SVG/main" r:embed="rId13"/>
                </a:ext>
              </a:extLst>
            </a:blip>
            <a:stretch>
              <a:fillRect l="0" t="0" r="-64624" b="-141220"/>
            </a:stretch>
          </a:blipFill>
          <a:ln cap="sq">
            <a:noFill/>
            <a:prstDash val="solid"/>
            <a:miter/>
          </a:ln>
        </p:spPr>
      </p:sp>
      <p:sp>
        <p:nvSpPr>
          <p:cNvPr name="Freeform 10" id="10"/>
          <p:cNvSpPr/>
          <p:nvPr/>
        </p:nvSpPr>
        <p:spPr>
          <a:xfrm flipH="false" flipV="false" rot="0">
            <a:off x="15149852" y="397658"/>
            <a:ext cx="2109448" cy="268955"/>
          </a:xfrm>
          <a:custGeom>
            <a:avLst/>
            <a:gdLst/>
            <a:ahLst/>
            <a:cxnLst/>
            <a:rect r="r" b="b" t="t" l="l"/>
            <a:pathLst>
              <a:path h="268955" w="2109448">
                <a:moveTo>
                  <a:pt x="0" y="0"/>
                </a:moveTo>
                <a:lnTo>
                  <a:pt x="2109448" y="0"/>
                </a:lnTo>
                <a:lnTo>
                  <a:pt x="2109448" y="268954"/>
                </a:lnTo>
                <a:lnTo>
                  <a:pt x="0" y="26895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1" id="11"/>
          <p:cNvSpPr/>
          <p:nvPr/>
        </p:nvSpPr>
        <p:spPr>
          <a:xfrm flipH="false" flipV="false" rot="0">
            <a:off x="730102" y="8814539"/>
            <a:ext cx="1014311" cy="887522"/>
          </a:xfrm>
          <a:custGeom>
            <a:avLst/>
            <a:gdLst/>
            <a:ahLst/>
            <a:cxnLst/>
            <a:rect r="r" b="b" t="t" l="l"/>
            <a:pathLst>
              <a:path h="887522" w="1014311">
                <a:moveTo>
                  <a:pt x="0" y="0"/>
                </a:moveTo>
                <a:lnTo>
                  <a:pt x="1014311" y="0"/>
                </a:lnTo>
                <a:lnTo>
                  <a:pt x="1014311" y="887522"/>
                </a:lnTo>
                <a:lnTo>
                  <a:pt x="0" y="88752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2" id="12"/>
          <p:cNvSpPr/>
          <p:nvPr/>
        </p:nvSpPr>
        <p:spPr>
          <a:xfrm flipH="false" flipV="false" rot="0">
            <a:off x="8638640" y="2209583"/>
            <a:ext cx="137950" cy="225224"/>
          </a:xfrm>
          <a:custGeom>
            <a:avLst/>
            <a:gdLst/>
            <a:ahLst/>
            <a:cxnLst/>
            <a:rect r="r" b="b" t="t" l="l"/>
            <a:pathLst>
              <a:path h="225224" w="137950">
                <a:moveTo>
                  <a:pt x="0" y="0"/>
                </a:moveTo>
                <a:lnTo>
                  <a:pt x="137950" y="0"/>
                </a:lnTo>
                <a:lnTo>
                  <a:pt x="137950" y="225224"/>
                </a:lnTo>
                <a:lnTo>
                  <a:pt x="0" y="225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0504279" y="5872888"/>
            <a:ext cx="6755021" cy="3385412"/>
          </a:xfrm>
          <a:custGeom>
            <a:avLst/>
            <a:gdLst/>
            <a:ahLst/>
            <a:cxnLst/>
            <a:rect r="r" b="b" t="t" l="l"/>
            <a:pathLst>
              <a:path h="3385412" w="6755021">
                <a:moveTo>
                  <a:pt x="0" y="0"/>
                </a:moveTo>
                <a:lnTo>
                  <a:pt x="6755021" y="0"/>
                </a:lnTo>
                <a:lnTo>
                  <a:pt x="6755021" y="3385412"/>
                </a:lnTo>
                <a:lnTo>
                  <a:pt x="0" y="3385412"/>
                </a:lnTo>
                <a:lnTo>
                  <a:pt x="0" y="0"/>
                </a:lnTo>
                <a:close/>
              </a:path>
            </a:pathLst>
          </a:custGeom>
          <a:blipFill>
            <a:blip r:embed="rId18"/>
            <a:stretch>
              <a:fillRect l="-2193" t="-10296" r="-1754" b="-9302"/>
            </a:stretch>
          </a:blipFill>
        </p:spPr>
      </p:sp>
      <p:sp>
        <p:nvSpPr>
          <p:cNvPr name="Freeform 14" id="14"/>
          <p:cNvSpPr/>
          <p:nvPr/>
        </p:nvSpPr>
        <p:spPr>
          <a:xfrm flipH="false" flipV="false" rot="0">
            <a:off x="14112311" y="1171437"/>
            <a:ext cx="3146989" cy="4194058"/>
          </a:xfrm>
          <a:custGeom>
            <a:avLst/>
            <a:gdLst/>
            <a:ahLst/>
            <a:cxnLst/>
            <a:rect r="r" b="b" t="t" l="l"/>
            <a:pathLst>
              <a:path h="4194058" w="3146989">
                <a:moveTo>
                  <a:pt x="0" y="0"/>
                </a:moveTo>
                <a:lnTo>
                  <a:pt x="3146989" y="0"/>
                </a:lnTo>
                <a:lnTo>
                  <a:pt x="3146989" y="4194058"/>
                </a:lnTo>
                <a:lnTo>
                  <a:pt x="0" y="4194058"/>
                </a:lnTo>
                <a:lnTo>
                  <a:pt x="0" y="0"/>
                </a:lnTo>
                <a:close/>
              </a:path>
            </a:pathLst>
          </a:custGeom>
          <a:blipFill>
            <a:blip r:embed="rId19"/>
            <a:stretch>
              <a:fillRect l="-15394" t="-4109" r="-22600" b="-1708"/>
            </a:stretch>
          </a:blipFill>
        </p:spPr>
      </p:sp>
      <p:sp>
        <p:nvSpPr>
          <p:cNvPr name="Freeform 15" id="15"/>
          <p:cNvSpPr/>
          <p:nvPr/>
        </p:nvSpPr>
        <p:spPr>
          <a:xfrm flipH="false" flipV="false" rot="0">
            <a:off x="8601994" y="2730874"/>
            <a:ext cx="5510317" cy="2223341"/>
          </a:xfrm>
          <a:custGeom>
            <a:avLst/>
            <a:gdLst/>
            <a:ahLst/>
            <a:cxnLst/>
            <a:rect r="r" b="b" t="t" l="l"/>
            <a:pathLst>
              <a:path h="2223341" w="5510317">
                <a:moveTo>
                  <a:pt x="0" y="0"/>
                </a:moveTo>
                <a:lnTo>
                  <a:pt x="5510317" y="0"/>
                </a:lnTo>
                <a:lnTo>
                  <a:pt x="5510317" y="2223341"/>
                </a:lnTo>
                <a:lnTo>
                  <a:pt x="0" y="2223341"/>
                </a:lnTo>
                <a:lnTo>
                  <a:pt x="0" y="0"/>
                </a:lnTo>
                <a:close/>
              </a:path>
            </a:pathLst>
          </a:custGeom>
          <a:blipFill>
            <a:blip r:embed="rId20"/>
            <a:stretch>
              <a:fillRect l="-1963" t="-30420" r="-2178" b="-17657"/>
            </a:stretch>
          </a:blipFill>
        </p:spPr>
      </p:sp>
      <p:sp>
        <p:nvSpPr>
          <p:cNvPr name="TextBox 16" id="16"/>
          <p:cNvSpPr txBox="true"/>
          <p:nvPr/>
        </p:nvSpPr>
        <p:spPr>
          <a:xfrm rot="0">
            <a:off x="2142701" y="1703962"/>
            <a:ext cx="6495940" cy="2138582"/>
          </a:xfrm>
          <a:prstGeom prst="rect">
            <a:avLst/>
          </a:prstGeom>
        </p:spPr>
        <p:txBody>
          <a:bodyPr anchor="t" rtlCol="false" tIns="0" lIns="0" bIns="0" rIns="0">
            <a:spAutoFit/>
          </a:bodyPr>
          <a:lstStyle/>
          <a:p>
            <a:pPr algn="l" marL="0" indent="0" lvl="0">
              <a:lnSpc>
                <a:spcPts val="7436"/>
              </a:lnSpc>
              <a:spcBef>
                <a:spcPct val="0"/>
              </a:spcBef>
            </a:pPr>
            <a:r>
              <a:rPr lang="en-US" sz="7150">
                <a:solidFill>
                  <a:srgbClr val="252121"/>
                </a:solidFill>
                <a:latin typeface="Agrandir Narrow"/>
                <a:ea typeface="Agrandir Narrow"/>
                <a:cs typeface="Agrandir Narrow"/>
                <a:sym typeface="Agrandir Narrow"/>
              </a:rPr>
              <a:t>Overall Service Performan</a:t>
            </a:r>
            <a:r>
              <a:rPr lang="en-US" sz="7150" strike="noStrike" u="none">
                <a:solidFill>
                  <a:srgbClr val="252121"/>
                </a:solidFill>
                <a:latin typeface="Agrandir Narrow"/>
                <a:ea typeface="Agrandir Narrow"/>
                <a:cs typeface="Agrandir Narrow"/>
                <a:sym typeface="Agrandir Narrow"/>
              </a:rPr>
              <a:t>ce</a:t>
            </a:r>
          </a:p>
        </p:txBody>
      </p:sp>
      <p:sp>
        <p:nvSpPr>
          <p:cNvPr name="TextBox 17" id="17"/>
          <p:cNvSpPr txBox="true"/>
          <p:nvPr/>
        </p:nvSpPr>
        <p:spPr>
          <a:xfrm rot="0">
            <a:off x="2212038" y="4686707"/>
            <a:ext cx="6426602" cy="720725"/>
          </a:xfrm>
          <a:prstGeom prst="rect">
            <a:avLst/>
          </a:prstGeom>
        </p:spPr>
        <p:txBody>
          <a:bodyPr anchor="t" rtlCol="false" tIns="0" lIns="0" bIns="0" rIns="0">
            <a:spAutoFit/>
          </a:bodyPr>
          <a:lstStyle/>
          <a:p>
            <a:pPr algn="just">
              <a:lnSpc>
                <a:spcPts val="2800"/>
              </a:lnSpc>
            </a:pPr>
            <a:r>
              <a:rPr lang="en-US" b="true" sz="2000">
                <a:solidFill>
                  <a:srgbClr val="252121"/>
                </a:solidFill>
                <a:latin typeface="Poppins Bold"/>
                <a:ea typeface="Poppins Bold"/>
                <a:cs typeface="Poppins Bold"/>
                <a:sym typeface="Poppins Bold"/>
              </a:rPr>
              <a:t>All</a:t>
            </a:r>
            <a:r>
              <a:rPr lang="en-US" b="true" sz="2000">
                <a:solidFill>
                  <a:srgbClr val="252121"/>
                </a:solidFill>
                <a:latin typeface="Poppins Bold"/>
                <a:ea typeface="Poppins Bold"/>
                <a:cs typeface="Poppins Bold"/>
                <a:sym typeface="Poppins Bold"/>
              </a:rPr>
              <a:t> key metrics (OT%, IF%, OTIF%)</a:t>
            </a:r>
            <a:r>
              <a:rPr lang="en-US" sz="2000">
                <a:solidFill>
                  <a:srgbClr val="252121"/>
                </a:solidFill>
                <a:latin typeface="Poppins"/>
                <a:ea typeface="Poppins"/>
                <a:cs typeface="Poppins"/>
                <a:sym typeface="Poppins"/>
              </a:rPr>
              <a:t> are significantly below target — lagging by 25–35% on average.</a:t>
            </a:r>
          </a:p>
        </p:txBody>
      </p:sp>
      <p:sp>
        <p:nvSpPr>
          <p:cNvPr name="TextBox 18" id="18"/>
          <p:cNvSpPr txBox="true"/>
          <p:nvPr/>
        </p:nvSpPr>
        <p:spPr>
          <a:xfrm rot="0">
            <a:off x="2212038" y="5873758"/>
            <a:ext cx="6692515" cy="720725"/>
          </a:xfrm>
          <a:prstGeom prst="rect">
            <a:avLst/>
          </a:prstGeom>
        </p:spPr>
        <p:txBody>
          <a:bodyPr anchor="t" rtlCol="false" tIns="0" lIns="0" bIns="0" rIns="0">
            <a:spAutoFit/>
          </a:bodyPr>
          <a:lstStyle/>
          <a:p>
            <a:pPr algn="just">
              <a:lnSpc>
                <a:spcPts val="2800"/>
              </a:lnSpc>
            </a:pPr>
            <a:r>
              <a:rPr lang="en-US" sz="2000">
                <a:solidFill>
                  <a:srgbClr val="252121"/>
                </a:solidFill>
                <a:latin typeface="Poppins"/>
                <a:ea typeface="Poppins"/>
                <a:cs typeface="Poppins"/>
                <a:sym typeface="Poppins"/>
              </a:rPr>
              <a:t>Despite consistent operations</a:t>
            </a:r>
            <a:r>
              <a:rPr lang="en-US" sz="2000">
                <a:solidFill>
                  <a:srgbClr val="252121"/>
                </a:solidFill>
                <a:latin typeface="Poppins"/>
                <a:ea typeface="Poppins"/>
                <a:cs typeface="Poppins"/>
                <a:sym typeface="Poppins"/>
              </a:rPr>
              <a:t>, there’s </a:t>
            </a:r>
            <a:r>
              <a:rPr lang="en-US" b="true" sz="2000">
                <a:solidFill>
                  <a:srgbClr val="252121"/>
                </a:solidFill>
                <a:latin typeface="Poppins Bold"/>
                <a:ea typeface="Poppins Bold"/>
                <a:cs typeface="Poppins Bold"/>
                <a:sym typeface="Poppins Bold"/>
              </a:rPr>
              <a:t>no visible improvement</a:t>
            </a:r>
            <a:r>
              <a:rPr lang="en-US" sz="2000">
                <a:solidFill>
                  <a:srgbClr val="252121"/>
                </a:solidFill>
                <a:latin typeface="Poppins"/>
                <a:ea typeface="Poppins"/>
                <a:cs typeface="Poppins"/>
                <a:sym typeface="Poppins"/>
              </a:rPr>
              <a:t> in these KPIs ov</a:t>
            </a:r>
            <a:r>
              <a:rPr lang="en-US" sz="2000">
                <a:solidFill>
                  <a:srgbClr val="252121"/>
                </a:solidFill>
                <a:latin typeface="Poppins"/>
                <a:ea typeface="Poppins"/>
                <a:cs typeface="Poppins"/>
                <a:sym typeface="Poppins"/>
              </a:rPr>
              <a:t>er recent months.</a:t>
            </a:r>
          </a:p>
        </p:txBody>
      </p:sp>
      <p:sp>
        <p:nvSpPr>
          <p:cNvPr name="TextBox 19" id="19"/>
          <p:cNvSpPr txBox="true"/>
          <p:nvPr/>
        </p:nvSpPr>
        <p:spPr>
          <a:xfrm rot="0">
            <a:off x="2235622" y="6919660"/>
            <a:ext cx="6668930" cy="720725"/>
          </a:xfrm>
          <a:prstGeom prst="rect">
            <a:avLst/>
          </a:prstGeom>
        </p:spPr>
        <p:txBody>
          <a:bodyPr anchor="t" rtlCol="false" tIns="0" lIns="0" bIns="0" rIns="0">
            <a:spAutoFit/>
          </a:bodyPr>
          <a:lstStyle/>
          <a:p>
            <a:pPr algn="just">
              <a:lnSpc>
                <a:spcPts val="2800"/>
              </a:lnSpc>
            </a:pPr>
            <a:r>
              <a:rPr lang="en-US" b="true" sz="2000">
                <a:solidFill>
                  <a:srgbClr val="252121"/>
                </a:solidFill>
                <a:latin typeface="Poppins Bold"/>
                <a:ea typeface="Poppins Bold"/>
                <a:cs typeface="Poppins Bold"/>
                <a:sym typeface="Poppins Bold"/>
              </a:rPr>
              <a:t>A</a:t>
            </a:r>
            <a:r>
              <a:rPr lang="en-US" b="true" sz="2000">
                <a:solidFill>
                  <a:srgbClr val="252121"/>
                </a:solidFill>
                <a:latin typeface="Poppins Bold"/>
                <a:ea typeface="Poppins Bold"/>
                <a:cs typeface="Poppins Bold"/>
                <a:sym typeface="Poppins Bold"/>
              </a:rPr>
              <a:t>verage delivery delay</a:t>
            </a:r>
            <a:r>
              <a:rPr lang="en-US" sz="2000">
                <a:solidFill>
                  <a:srgbClr val="252121"/>
                </a:solidFill>
                <a:latin typeface="Poppins"/>
                <a:ea typeface="Poppins"/>
                <a:cs typeface="Poppins"/>
                <a:sym typeface="Poppins"/>
              </a:rPr>
              <a:t> is around </a:t>
            </a:r>
            <a:r>
              <a:rPr lang="en-US" b="true" sz="2000">
                <a:solidFill>
                  <a:srgbClr val="252121"/>
                </a:solidFill>
                <a:latin typeface="Poppins Bold"/>
                <a:ea typeface="Poppins Bold"/>
                <a:cs typeface="Poppins Bold"/>
                <a:sym typeface="Poppins Bold"/>
              </a:rPr>
              <a:t>0.42 days</a:t>
            </a:r>
            <a:r>
              <a:rPr lang="en-US" sz="2000">
                <a:solidFill>
                  <a:srgbClr val="252121"/>
                </a:solidFill>
                <a:latin typeface="Poppins"/>
                <a:ea typeface="Poppins"/>
                <a:cs typeface="Poppins"/>
                <a:sym typeface="Poppins"/>
              </a:rPr>
              <a:t>, and average </a:t>
            </a:r>
            <a:r>
              <a:rPr lang="en-US" b="true" sz="2000">
                <a:solidFill>
                  <a:srgbClr val="252121"/>
                </a:solidFill>
                <a:latin typeface="Poppins Bold"/>
                <a:ea typeface="Poppins Bold"/>
                <a:cs typeface="Poppins Bold"/>
                <a:sym typeface="Poppins Bold"/>
              </a:rPr>
              <a:t>order cycle time</a:t>
            </a:r>
            <a:r>
              <a:rPr lang="en-US" sz="2000">
                <a:solidFill>
                  <a:srgbClr val="252121"/>
                </a:solidFill>
                <a:latin typeface="Poppins"/>
                <a:ea typeface="Poppins"/>
                <a:cs typeface="Poppins"/>
                <a:sym typeface="Poppins"/>
              </a:rPr>
              <a:t> is </a:t>
            </a:r>
            <a:r>
              <a:rPr lang="en-US" b="true" sz="2000">
                <a:solidFill>
                  <a:srgbClr val="252121"/>
                </a:solidFill>
                <a:latin typeface="Poppins Bold"/>
                <a:ea typeface="Poppins Bold"/>
                <a:cs typeface="Poppins Bold"/>
                <a:sym typeface="Poppins Bold"/>
              </a:rPr>
              <a:t>2.42 days</a:t>
            </a:r>
            <a:r>
              <a:rPr lang="en-US" sz="2000">
                <a:solidFill>
                  <a:srgbClr val="252121"/>
                </a:solidFill>
                <a:latin typeface="Poppins"/>
                <a:ea typeface="Poppins"/>
                <a:cs typeface="Poppins"/>
                <a:sym typeface="Poppins"/>
              </a:rPr>
              <a: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5F4"/>
        </a:solidFill>
      </p:bgPr>
    </p:bg>
    <p:spTree>
      <p:nvGrpSpPr>
        <p:cNvPr id="1" name=""/>
        <p:cNvGrpSpPr/>
        <p:nvPr/>
      </p:nvGrpSpPr>
      <p:grpSpPr>
        <a:xfrm>
          <a:off x="0" y="0"/>
          <a:ext cx="0" cy="0"/>
          <a:chOff x="0" y="0"/>
          <a:chExt cx="0" cy="0"/>
        </a:xfrm>
      </p:grpSpPr>
      <p:sp>
        <p:nvSpPr>
          <p:cNvPr name="Freeform 2" id="2"/>
          <p:cNvSpPr/>
          <p:nvPr/>
        </p:nvSpPr>
        <p:spPr>
          <a:xfrm flipH="false" flipV="false" rot="0">
            <a:off x="1327092" y="4204500"/>
            <a:ext cx="510776" cy="510776"/>
          </a:xfrm>
          <a:custGeom>
            <a:avLst/>
            <a:gdLst/>
            <a:ahLst/>
            <a:cxnLst/>
            <a:rect r="r" b="b" t="t" l="l"/>
            <a:pathLst>
              <a:path h="510776" w="510776">
                <a:moveTo>
                  <a:pt x="0" y="0"/>
                </a:moveTo>
                <a:lnTo>
                  <a:pt x="510776" y="0"/>
                </a:lnTo>
                <a:lnTo>
                  <a:pt x="510776" y="510776"/>
                </a:lnTo>
                <a:lnTo>
                  <a:pt x="0" y="510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54631" y="5382500"/>
            <a:ext cx="461816" cy="461816"/>
          </a:xfrm>
          <a:custGeom>
            <a:avLst/>
            <a:gdLst/>
            <a:ahLst/>
            <a:cxnLst/>
            <a:rect r="r" b="b" t="t" l="l"/>
            <a:pathLst>
              <a:path h="461816" w="461816">
                <a:moveTo>
                  <a:pt x="0" y="0"/>
                </a:moveTo>
                <a:lnTo>
                  <a:pt x="461815" y="0"/>
                </a:lnTo>
                <a:lnTo>
                  <a:pt x="461815" y="461816"/>
                </a:lnTo>
                <a:lnTo>
                  <a:pt x="0" y="461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515034" y="4388251"/>
            <a:ext cx="134891" cy="220230"/>
          </a:xfrm>
          <a:custGeom>
            <a:avLst/>
            <a:gdLst/>
            <a:ahLst/>
            <a:cxnLst/>
            <a:rect r="r" b="b" t="t" l="l"/>
            <a:pathLst>
              <a:path h="220230" w="134891">
                <a:moveTo>
                  <a:pt x="0" y="0"/>
                </a:moveTo>
                <a:lnTo>
                  <a:pt x="134891" y="0"/>
                </a:lnTo>
                <a:lnTo>
                  <a:pt x="134891" y="220231"/>
                </a:lnTo>
                <a:lnTo>
                  <a:pt x="0" y="220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069264" y="7007227"/>
            <a:ext cx="137950" cy="225224"/>
          </a:xfrm>
          <a:custGeom>
            <a:avLst/>
            <a:gdLst/>
            <a:ahLst/>
            <a:cxnLst/>
            <a:rect r="r" b="b" t="t" l="l"/>
            <a:pathLst>
              <a:path h="225224" w="137950">
                <a:moveTo>
                  <a:pt x="0" y="0"/>
                </a:moveTo>
                <a:lnTo>
                  <a:pt x="137950" y="0"/>
                </a:lnTo>
                <a:lnTo>
                  <a:pt x="137950" y="225224"/>
                </a:lnTo>
                <a:lnTo>
                  <a:pt x="0" y="225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76052" y="6443018"/>
            <a:ext cx="461816" cy="461816"/>
          </a:xfrm>
          <a:custGeom>
            <a:avLst/>
            <a:gdLst/>
            <a:ahLst/>
            <a:cxnLst/>
            <a:rect r="r" b="b" t="t" l="l"/>
            <a:pathLst>
              <a:path h="461816" w="461816">
                <a:moveTo>
                  <a:pt x="0" y="0"/>
                </a:moveTo>
                <a:lnTo>
                  <a:pt x="461816" y="0"/>
                </a:lnTo>
                <a:lnTo>
                  <a:pt x="461816" y="461816"/>
                </a:lnTo>
                <a:lnTo>
                  <a:pt x="0" y="4618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2142701" y="1432258"/>
            <a:ext cx="1240335" cy="556562"/>
          </a:xfrm>
          <a:custGeom>
            <a:avLst/>
            <a:gdLst/>
            <a:ahLst/>
            <a:cxnLst/>
            <a:rect r="r" b="b" t="t" l="l"/>
            <a:pathLst>
              <a:path h="556562" w="1240335">
                <a:moveTo>
                  <a:pt x="0" y="0"/>
                </a:moveTo>
                <a:lnTo>
                  <a:pt x="1240334" y="0"/>
                </a:lnTo>
                <a:lnTo>
                  <a:pt x="1240334" y="556562"/>
                </a:lnTo>
                <a:lnTo>
                  <a:pt x="0" y="556562"/>
                </a:lnTo>
                <a:lnTo>
                  <a:pt x="0" y="0"/>
                </a:lnTo>
                <a:close/>
              </a:path>
            </a:pathLst>
          </a:custGeom>
          <a:blipFill>
            <a:blip r:embed="rId12">
              <a:extLst>
                <a:ext uri="{96DAC541-7B7A-43D3-8B79-37D633B846F1}">
                  <asvg:svgBlip xmlns:asvg="http://schemas.microsoft.com/office/drawing/2016/SVG/main" r:embed="rId13"/>
                </a:ext>
              </a:extLst>
            </a:blip>
            <a:stretch>
              <a:fillRect l="0" t="0" r="-64624" b="-141220"/>
            </a:stretch>
          </a:blipFill>
          <a:ln cap="sq">
            <a:noFill/>
            <a:prstDash val="solid"/>
            <a:miter/>
          </a:ln>
        </p:spPr>
      </p:sp>
      <p:sp>
        <p:nvSpPr>
          <p:cNvPr name="Freeform 8" id="8"/>
          <p:cNvSpPr/>
          <p:nvPr/>
        </p:nvSpPr>
        <p:spPr>
          <a:xfrm flipH="false" flipV="false" rot="0">
            <a:off x="14382013" y="1028700"/>
            <a:ext cx="2109448" cy="268955"/>
          </a:xfrm>
          <a:custGeom>
            <a:avLst/>
            <a:gdLst/>
            <a:ahLst/>
            <a:cxnLst/>
            <a:rect r="r" b="b" t="t" l="l"/>
            <a:pathLst>
              <a:path h="268955" w="2109448">
                <a:moveTo>
                  <a:pt x="0" y="0"/>
                </a:moveTo>
                <a:lnTo>
                  <a:pt x="2109448" y="0"/>
                </a:lnTo>
                <a:lnTo>
                  <a:pt x="2109448" y="268955"/>
                </a:lnTo>
                <a:lnTo>
                  <a:pt x="0" y="26895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500724" y="8814539"/>
            <a:ext cx="1014311" cy="887522"/>
          </a:xfrm>
          <a:custGeom>
            <a:avLst/>
            <a:gdLst/>
            <a:ahLst/>
            <a:cxnLst/>
            <a:rect r="r" b="b" t="t" l="l"/>
            <a:pathLst>
              <a:path h="887522" w="1014311">
                <a:moveTo>
                  <a:pt x="0" y="0"/>
                </a:moveTo>
                <a:lnTo>
                  <a:pt x="1014310" y="0"/>
                </a:lnTo>
                <a:lnTo>
                  <a:pt x="1014310" y="887522"/>
                </a:lnTo>
                <a:lnTo>
                  <a:pt x="0" y="88752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8638640" y="2209583"/>
            <a:ext cx="137950" cy="225224"/>
          </a:xfrm>
          <a:custGeom>
            <a:avLst/>
            <a:gdLst/>
            <a:ahLst/>
            <a:cxnLst/>
            <a:rect r="r" b="b" t="t" l="l"/>
            <a:pathLst>
              <a:path h="225224" w="137950">
                <a:moveTo>
                  <a:pt x="0" y="0"/>
                </a:moveTo>
                <a:lnTo>
                  <a:pt x="137950" y="0"/>
                </a:lnTo>
                <a:lnTo>
                  <a:pt x="137950" y="225224"/>
                </a:lnTo>
                <a:lnTo>
                  <a:pt x="0" y="225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6661952" y="6165639"/>
            <a:ext cx="11257530" cy="3272558"/>
          </a:xfrm>
          <a:custGeom>
            <a:avLst/>
            <a:gdLst/>
            <a:ahLst/>
            <a:cxnLst/>
            <a:rect r="r" b="b" t="t" l="l"/>
            <a:pathLst>
              <a:path h="3272558" w="11257530">
                <a:moveTo>
                  <a:pt x="0" y="0"/>
                </a:moveTo>
                <a:lnTo>
                  <a:pt x="11257530" y="0"/>
                </a:lnTo>
                <a:lnTo>
                  <a:pt x="11257530" y="3272558"/>
                </a:lnTo>
                <a:lnTo>
                  <a:pt x="0" y="3272558"/>
                </a:lnTo>
                <a:lnTo>
                  <a:pt x="0" y="0"/>
                </a:lnTo>
                <a:close/>
              </a:path>
            </a:pathLst>
          </a:custGeom>
          <a:blipFill>
            <a:blip r:embed="rId18"/>
            <a:stretch>
              <a:fillRect l="-3817" t="-25645" r="-9670" b="-5252"/>
            </a:stretch>
          </a:blipFill>
        </p:spPr>
      </p:sp>
      <p:sp>
        <p:nvSpPr>
          <p:cNvPr name="TextBox 12" id="12"/>
          <p:cNvSpPr txBox="true"/>
          <p:nvPr/>
        </p:nvSpPr>
        <p:spPr>
          <a:xfrm rot="0">
            <a:off x="2070133" y="2217420"/>
            <a:ext cx="9509696" cy="1194329"/>
          </a:xfrm>
          <a:prstGeom prst="rect">
            <a:avLst/>
          </a:prstGeom>
        </p:spPr>
        <p:txBody>
          <a:bodyPr anchor="t" rtlCol="false" tIns="0" lIns="0" bIns="0" rIns="0">
            <a:spAutoFit/>
          </a:bodyPr>
          <a:lstStyle/>
          <a:p>
            <a:pPr algn="l" marL="0" indent="0" lvl="0">
              <a:lnSpc>
                <a:spcPts val="7436"/>
              </a:lnSpc>
              <a:spcBef>
                <a:spcPct val="0"/>
              </a:spcBef>
            </a:pPr>
            <a:r>
              <a:rPr lang="en-US" sz="7150">
                <a:solidFill>
                  <a:srgbClr val="252121"/>
                </a:solidFill>
                <a:latin typeface="Agrandir Narrow"/>
                <a:ea typeface="Agrandir Narrow"/>
                <a:cs typeface="Agrandir Narrow"/>
                <a:sym typeface="Agrandir Narrow"/>
              </a:rPr>
              <a:t>Customer-Level Insights</a:t>
            </a:r>
          </a:p>
        </p:txBody>
      </p:sp>
      <p:sp>
        <p:nvSpPr>
          <p:cNvPr name="TextBox 13" id="13"/>
          <p:cNvSpPr txBox="true"/>
          <p:nvPr/>
        </p:nvSpPr>
        <p:spPr>
          <a:xfrm rot="0">
            <a:off x="2142701" y="4104667"/>
            <a:ext cx="15337578" cy="720725"/>
          </a:xfrm>
          <a:prstGeom prst="rect">
            <a:avLst/>
          </a:prstGeom>
        </p:spPr>
        <p:txBody>
          <a:bodyPr anchor="t" rtlCol="false" tIns="0" lIns="0" bIns="0" rIns="0">
            <a:spAutoFit/>
          </a:bodyPr>
          <a:lstStyle/>
          <a:p>
            <a:pPr algn="just">
              <a:lnSpc>
                <a:spcPts val="2800"/>
              </a:lnSpc>
            </a:pPr>
            <a:r>
              <a:rPr lang="en-US" b="true" sz="2000">
                <a:solidFill>
                  <a:srgbClr val="252121"/>
                </a:solidFill>
                <a:latin typeface="Poppins Bold"/>
                <a:ea typeface="Poppins Bold"/>
                <a:cs typeface="Poppins Bold"/>
                <a:sym typeface="Poppins Bold"/>
              </a:rPr>
              <a:t>Lotus Mart, Coolblue, and Acclaimed Stores</a:t>
            </a:r>
            <a:r>
              <a:rPr lang="en-US" sz="2000">
                <a:solidFill>
                  <a:srgbClr val="252121"/>
                </a:solidFill>
                <a:latin typeface="Poppins"/>
                <a:ea typeface="Poppins"/>
                <a:cs typeface="Poppins"/>
                <a:sym typeface="Poppins"/>
              </a:rPr>
              <a:t> placed</a:t>
            </a:r>
            <a:r>
              <a:rPr lang="en-US" sz="2000">
                <a:solidFill>
                  <a:srgbClr val="252121"/>
                </a:solidFill>
                <a:latin typeface="Poppins"/>
                <a:ea typeface="Poppins"/>
                <a:cs typeface="Poppins"/>
                <a:sym typeface="Poppins"/>
              </a:rPr>
              <a:t> the most orders but have the poorest delivery performance  indicating operational inefficiency or poor planning.</a:t>
            </a:r>
          </a:p>
        </p:txBody>
      </p:sp>
      <p:sp>
        <p:nvSpPr>
          <p:cNvPr name="TextBox 14" id="14"/>
          <p:cNvSpPr txBox="true"/>
          <p:nvPr/>
        </p:nvSpPr>
        <p:spPr>
          <a:xfrm rot="0">
            <a:off x="2142701" y="5219708"/>
            <a:ext cx="15268241" cy="720725"/>
          </a:xfrm>
          <a:prstGeom prst="rect">
            <a:avLst/>
          </a:prstGeom>
        </p:spPr>
        <p:txBody>
          <a:bodyPr anchor="t" rtlCol="false" tIns="0" lIns="0" bIns="0" rIns="0">
            <a:spAutoFit/>
          </a:bodyPr>
          <a:lstStyle/>
          <a:p>
            <a:pPr algn="just">
              <a:lnSpc>
                <a:spcPts val="2800"/>
              </a:lnSpc>
            </a:pPr>
            <a:r>
              <a:rPr lang="en-US" b="true" sz="2000">
                <a:solidFill>
                  <a:srgbClr val="252121"/>
                </a:solidFill>
                <a:latin typeface="Poppins Bold"/>
                <a:ea typeface="Poppins Bold"/>
                <a:cs typeface="Poppins Bold"/>
                <a:sym typeface="Poppins Bold"/>
              </a:rPr>
              <a:t>Lotus Mart’s OTIF% = 16.34% and On-Time% = 28.11%</a:t>
            </a:r>
            <a:r>
              <a:rPr lang="en-US" sz="2000">
                <a:solidFill>
                  <a:srgbClr val="252121"/>
                </a:solidFill>
                <a:latin typeface="Poppins"/>
                <a:ea typeface="Poppins"/>
                <a:cs typeface="Poppins"/>
                <a:sym typeface="Poppins"/>
              </a:rPr>
              <a:t> — far below target. Immediate corrective action is</a:t>
            </a:r>
            <a:r>
              <a:rPr lang="en-US" sz="2000">
                <a:solidFill>
                  <a:srgbClr val="252121"/>
                </a:solidFill>
                <a:latin typeface="Poppins"/>
                <a:ea typeface="Poppins"/>
                <a:cs typeface="Poppins"/>
                <a:sym typeface="Poppins"/>
              </a:rPr>
              <a:t> required to prevent custom</a:t>
            </a:r>
            <a:r>
              <a:rPr lang="en-US" sz="2000">
                <a:solidFill>
                  <a:srgbClr val="252121"/>
                </a:solidFill>
                <a:latin typeface="Poppins"/>
                <a:ea typeface="Poppins"/>
                <a:cs typeface="Poppins"/>
                <a:sym typeface="Poppins"/>
              </a:rPr>
              <a:t>er churn.</a:t>
            </a:r>
          </a:p>
        </p:txBody>
      </p:sp>
      <p:sp>
        <p:nvSpPr>
          <p:cNvPr name="TextBox 15" id="15"/>
          <p:cNvSpPr txBox="true"/>
          <p:nvPr/>
        </p:nvSpPr>
        <p:spPr>
          <a:xfrm rot="0">
            <a:off x="2070133" y="6376343"/>
            <a:ext cx="4172719" cy="1425575"/>
          </a:xfrm>
          <a:prstGeom prst="rect">
            <a:avLst/>
          </a:prstGeom>
        </p:spPr>
        <p:txBody>
          <a:bodyPr anchor="t" rtlCol="false" tIns="0" lIns="0" bIns="0" rIns="0">
            <a:spAutoFit/>
          </a:bodyPr>
          <a:lstStyle/>
          <a:p>
            <a:pPr algn="just">
              <a:lnSpc>
                <a:spcPts val="2800"/>
              </a:lnSpc>
            </a:pPr>
            <a:r>
              <a:rPr lang="en-US" b="true" sz="2000">
                <a:solidFill>
                  <a:srgbClr val="252121"/>
                </a:solidFill>
                <a:latin typeface="Poppins Bold"/>
                <a:ea typeface="Poppins Bold"/>
                <a:cs typeface="Poppins Bold"/>
                <a:sym typeface="Poppins Bold"/>
              </a:rPr>
              <a:t>Prop</a:t>
            </a:r>
            <a:r>
              <a:rPr lang="en-US" b="true" sz="2000">
                <a:solidFill>
                  <a:srgbClr val="252121"/>
                </a:solidFill>
                <a:latin typeface="Poppins Bold"/>
                <a:ea typeface="Poppins Bold"/>
                <a:cs typeface="Poppins Bold"/>
                <a:sym typeface="Poppins Bold"/>
              </a:rPr>
              <a:t>el Mart</a:t>
            </a:r>
            <a:r>
              <a:rPr lang="en-US" sz="2000">
                <a:solidFill>
                  <a:srgbClr val="252121"/>
                </a:solidFill>
                <a:latin typeface="Poppins"/>
                <a:ea typeface="Poppins"/>
                <a:cs typeface="Poppins"/>
                <a:sym typeface="Poppins"/>
              </a:rPr>
              <a:t> is the most efficient customer with </a:t>
            </a:r>
            <a:r>
              <a:rPr lang="en-US" b="true" sz="2000">
                <a:solidFill>
                  <a:srgbClr val="252121"/>
                </a:solidFill>
                <a:latin typeface="Poppins Bold"/>
                <a:ea typeface="Poppins Bold"/>
                <a:cs typeface="Poppins Bold"/>
                <a:sym typeface="Poppins Bold"/>
              </a:rPr>
              <a:t>same-day delivery</a:t>
            </a:r>
            <a:r>
              <a:rPr lang="en-US" sz="2000">
                <a:solidFill>
                  <a:srgbClr val="252121"/>
                </a:solidFill>
                <a:latin typeface="Poppins"/>
                <a:ea typeface="Poppins"/>
                <a:cs typeface="Poppins"/>
                <a:sym typeface="Poppins"/>
              </a:rPr>
              <a:t> </a:t>
            </a:r>
            <a:r>
              <a:rPr lang="en-US" b="true" sz="2000">
                <a:solidFill>
                  <a:srgbClr val="252121"/>
                </a:solidFill>
                <a:latin typeface="Poppins Bold"/>
                <a:ea typeface="Poppins Bold"/>
                <a:cs typeface="Poppins Bold"/>
                <a:sym typeface="Poppins Bold"/>
              </a:rPr>
              <a:t>(0.15 days)</a:t>
            </a:r>
            <a:r>
              <a:rPr lang="en-US" sz="2000">
                <a:solidFill>
                  <a:srgbClr val="252121"/>
                </a:solidFill>
                <a:latin typeface="Poppins"/>
                <a:ea typeface="Poppins"/>
                <a:cs typeface="Poppins"/>
                <a:sym typeface="Poppins"/>
              </a:rPr>
              <a:t> and the highest satisfaction rate.</a:t>
            </a:r>
          </a:p>
        </p:txBody>
      </p:sp>
      <p:sp>
        <p:nvSpPr>
          <p:cNvPr name="TextBox 16" id="16"/>
          <p:cNvSpPr txBox="true"/>
          <p:nvPr/>
        </p:nvSpPr>
        <p:spPr>
          <a:xfrm rot="0">
            <a:off x="2070133" y="8068618"/>
            <a:ext cx="4172719" cy="1778000"/>
          </a:xfrm>
          <a:prstGeom prst="rect">
            <a:avLst/>
          </a:prstGeom>
        </p:spPr>
        <p:txBody>
          <a:bodyPr anchor="t" rtlCol="false" tIns="0" lIns="0" bIns="0" rIns="0">
            <a:spAutoFit/>
          </a:bodyPr>
          <a:lstStyle/>
          <a:p>
            <a:pPr algn="just">
              <a:lnSpc>
                <a:spcPts val="2800"/>
              </a:lnSpc>
            </a:pPr>
            <a:r>
              <a:rPr lang="en-US" sz="2000">
                <a:solidFill>
                  <a:srgbClr val="252121"/>
                </a:solidFill>
                <a:latin typeface="Poppins"/>
                <a:ea typeface="Poppins"/>
                <a:cs typeface="Poppins"/>
                <a:sym typeface="Poppins"/>
              </a:rPr>
              <a:t>Top</a:t>
            </a:r>
            <a:r>
              <a:rPr lang="en-US" sz="2000">
                <a:solidFill>
                  <a:srgbClr val="252121"/>
                </a:solidFill>
                <a:latin typeface="Poppins"/>
                <a:ea typeface="Poppins"/>
                <a:cs typeface="Poppins"/>
                <a:sym typeface="Poppins"/>
              </a:rPr>
              <a:t> 6 customers account for </a:t>
            </a:r>
            <a:r>
              <a:rPr lang="en-US" b="true" sz="2000">
                <a:solidFill>
                  <a:srgbClr val="252121"/>
                </a:solidFill>
                <a:latin typeface="Poppins Bold"/>
                <a:ea typeface="Poppins Bold"/>
                <a:cs typeface="Poppins Bold"/>
                <a:sym typeface="Poppins Bold"/>
              </a:rPr>
              <a:t>over 50% of total orders</a:t>
            </a:r>
            <a:r>
              <a:rPr lang="en-US" sz="2000">
                <a:solidFill>
                  <a:srgbClr val="252121"/>
                </a:solidFill>
                <a:latin typeface="Poppins"/>
                <a:ea typeface="Poppins"/>
                <a:cs typeface="Poppins"/>
                <a:sym typeface="Poppins"/>
              </a:rPr>
              <a:t>, making them strategically important for retention and service optimization.</a:t>
            </a:r>
          </a:p>
        </p:txBody>
      </p:sp>
      <p:sp>
        <p:nvSpPr>
          <p:cNvPr name="Freeform 17" id="17"/>
          <p:cNvSpPr/>
          <p:nvPr/>
        </p:nvSpPr>
        <p:spPr>
          <a:xfrm flipH="false" flipV="false" rot="0">
            <a:off x="1353101" y="7952584"/>
            <a:ext cx="461816" cy="461816"/>
          </a:xfrm>
          <a:custGeom>
            <a:avLst/>
            <a:gdLst/>
            <a:ahLst/>
            <a:cxnLst/>
            <a:rect r="r" b="b" t="t" l="l"/>
            <a:pathLst>
              <a:path h="461816" w="461816">
                <a:moveTo>
                  <a:pt x="0" y="0"/>
                </a:moveTo>
                <a:lnTo>
                  <a:pt x="461816" y="0"/>
                </a:lnTo>
                <a:lnTo>
                  <a:pt x="461816" y="461815"/>
                </a:lnTo>
                <a:lnTo>
                  <a:pt x="0" y="4618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8" id="18"/>
          <p:cNvSpPr/>
          <p:nvPr/>
        </p:nvSpPr>
        <p:spPr>
          <a:xfrm flipH="false" flipV="false" rot="0">
            <a:off x="1518093" y="8073377"/>
            <a:ext cx="134891" cy="220230"/>
          </a:xfrm>
          <a:custGeom>
            <a:avLst/>
            <a:gdLst/>
            <a:ahLst/>
            <a:cxnLst/>
            <a:rect r="r" b="b" t="t" l="l"/>
            <a:pathLst>
              <a:path h="220230" w="134891">
                <a:moveTo>
                  <a:pt x="0" y="0"/>
                </a:moveTo>
                <a:lnTo>
                  <a:pt x="134891" y="0"/>
                </a:lnTo>
                <a:lnTo>
                  <a:pt x="134891" y="220230"/>
                </a:lnTo>
                <a:lnTo>
                  <a:pt x="0" y="220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539515" y="6563811"/>
            <a:ext cx="134891" cy="220230"/>
          </a:xfrm>
          <a:custGeom>
            <a:avLst/>
            <a:gdLst/>
            <a:ahLst/>
            <a:cxnLst/>
            <a:rect r="r" b="b" t="t" l="l"/>
            <a:pathLst>
              <a:path h="220230" w="134891">
                <a:moveTo>
                  <a:pt x="0" y="0"/>
                </a:moveTo>
                <a:lnTo>
                  <a:pt x="134891" y="0"/>
                </a:lnTo>
                <a:lnTo>
                  <a:pt x="134891" y="220230"/>
                </a:lnTo>
                <a:lnTo>
                  <a:pt x="0" y="220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539515" y="5503293"/>
            <a:ext cx="134891" cy="220230"/>
          </a:xfrm>
          <a:custGeom>
            <a:avLst/>
            <a:gdLst/>
            <a:ahLst/>
            <a:cxnLst/>
            <a:rect r="r" b="b" t="t" l="l"/>
            <a:pathLst>
              <a:path h="220230" w="134891">
                <a:moveTo>
                  <a:pt x="0" y="0"/>
                </a:moveTo>
                <a:lnTo>
                  <a:pt x="134891" y="0"/>
                </a:lnTo>
                <a:lnTo>
                  <a:pt x="134891" y="220230"/>
                </a:lnTo>
                <a:lnTo>
                  <a:pt x="0" y="220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5F4"/>
        </a:solidFill>
      </p:bgPr>
    </p:bg>
    <p:spTree>
      <p:nvGrpSpPr>
        <p:cNvPr id="1" name=""/>
        <p:cNvGrpSpPr/>
        <p:nvPr/>
      </p:nvGrpSpPr>
      <p:grpSpPr>
        <a:xfrm>
          <a:off x="0" y="0"/>
          <a:ext cx="0" cy="0"/>
          <a:chOff x="0" y="0"/>
          <a:chExt cx="0" cy="0"/>
        </a:xfrm>
      </p:grpSpPr>
      <p:sp>
        <p:nvSpPr>
          <p:cNvPr name="Freeform 2" id="2"/>
          <p:cNvSpPr/>
          <p:nvPr/>
        </p:nvSpPr>
        <p:spPr>
          <a:xfrm flipH="false" flipV="false" rot="0">
            <a:off x="1327092" y="4204500"/>
            <a:ext cx="510776" cy="510776"/>
          </a:xfrm>
          <a:custGeom>
            <a:avLst/>
            <a:gdLst/>
            <a:ahLst/>
            <a:cxnLst/>
            <a:rect r="r" b="b" t="t" l="l"/>
            <a:pathLst>
              <a:path h="510776" w="510776">
                <a:moveTo>
                  <a:pt x="0" y="0"/>
                </a:moveTo>
                <a:lnTo>
                  <a:pt x="510776" y="0"/>
                </a:lnTo>
                <a:lnTo>
                  <a:pt x="510776" y="510776"/>
                </a:lnTo>
                <a:lnTo>
                  <a:pt x="0" y="510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54631" y="5382500"/>
            <a:ext cx="461816" cy="461816"/>
          </a:xfrm>
          <a:custGeom>
            <a:avLst/>
            <a:gdLst/>
            <a:ahLst/>
            <a:cxnLst/>
            <a:rect r="r" b="b" t="t" l="l"/>
            <a:pathLst>
              <a:path h="461816" w="461816">
                <a:moveTo>
                  <a:pt x="0" y="0"/>
                </a:moveTo>
                <a:lnTo>
                  <a:pt x="461815" y="0"/>
                </a:lnTo>
                <a:lnTo>
                  <a:pt x="461815" y="461816"/>
                </a:lnTo>
                <a:lnTo>
                  <a:pt x="0" y="461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515034" y="4388251"/>
            <a:ext cx="134891" cy="220230"/>
          </a:xfrm>
          <a:custGeom>
            <a:avLst/>
            <a:gdLst/>
            <a:ahLst/>
            <a:cxnLst/>
            <a:rect r="r" b="b" t="t" l="l"/>
            <a:pathLst>
              <a:path h="220230" w="134891">
                <a:moveTo>
                  <a:pt x="0" y="0"/>
                </a:moveTo>
                <a:lnTo>
                  <a:pt x="134891" y="0"/>
                </a:lnTo>
                <a:lnTo>
                  <a:pt x="134891" y="220231"/>
                </a:lnTo>
                <a:lnTo>
                  <a:pt x="0" y="220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069264" y="7007227"/>
            <a:ext cx="137950" cy="225224"/>
          </a:xfrm>
          <a:custGeom>
            <a:avLst/>
            <a:gdLst/>
            <a:ahLst/>
            <a:cxnLst/>
            <a:rect r="r" b="b" t="t" l="l"/>
            <a:pathLst>
              <a:path h="225224" w="137950">
                <a:moveTo>
                  <a:pt x="0" y="0"/>
                </a:moveTo>
                <a:lnTo>
                  <a:pt x="137950" y="0"/>
                </a:lnTo>
                <a:lnTo>
                  <a:pt x="137950" y="225224"/>
                </a:lnTo>
                <a:lnTo>
                  <a:pt x="0" y="225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76052" y="6511066"/>
            <a:ext cx="461816" cy="461816"/>
          </a:xfrm>
          <a:custGeom>
            <a:avLst/>
            <a:gdLst/>
            <a:ahLst/>
            <a:cxnLst/>
            <a:rect r="r" b="b" t="t" l="l"/>
            <a:pathLst>
              <a:path h="461816" w="461816">
                <a:moveTo>
                  <a:pt x="0" y="0"/>
                </a:moveTo>
                <a:lnTo>
                  <a:pt x="461816" y="0"/>
                </a:lnTo>
                <a:lnTo>
                  <a:pt x="461816" y="461816"/>
                </a:lnTo>
                <a:lnTo>
                  <a:pt x="0" y="4618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2142701" y="1028700"/>
            <a:ext cx="1240335" cy="556562"/>
          </a:xfrm>
          <a:custGeom>
            <a:avLst/>
            <a:gdLst/>
            <a:ahLst/>
            <a:cxnLst/>
            <a:rect r="r" b="b" t="t" l="l"/>
            <a:pathLst>
              <a:path h="556562" w="1240335">
                <a:moveTo>
                  <a:pt x="0" y="0"/>
                </a:moveTo>
                <a:lnTo>
                  <a:pt x="1240334" y="0"/>
                </a:lnTo>
                <a:lnTo>
                  <a:pt x="1240334" y="556562"/>
                </a:lnTo>
                <a:lnTo>
                  <a:pt x="0" y="556562"/>
                </a:lnTo>
                <a:lnTo>
                  <a:pt x="0" y="0"/>
                </a:lnTo>
                <a:close/>
              </a:path>
            </a:pathLst>
          </a:custGeom>
          <a:blipFill>
            <a:blip r:embed="rId12">
              <a:extLst>
                <a:ext uri="{96DAC541-7B7A-43D3-8B79-37D633B846F1}">
                  <asvg:svgBlip xmlns:asvg="http://schemas.microsoft.com/office/drawing/2016/SVG/main" r:embed="rId13"/>
                </a:ext>
              </a:extLst>
            </a:blip>
            <a:stretch>
              <a:fillRect l="0" t="0" r="-64624" b="-141220"/>
            </a:stretch>
          </a:blipFill>
          <a:ln cap="sq">
            <a:noFill/>
            <a:prstDash val="solid"/>
            <a:miter/>
          </a:ln>
        </p:spPr>
      </p:sp>
      <p:sp>
        <p:nvSpPr>
          <p:cNvPr name="Freeform 8" id="8"/>
          <p:cNvSpPr/>
          <p:nvPr/>
        </p:nvSpPr>
        <p:spPr>
          <a:xfrm flipH="false" flipV="false" rot="0">
            <a:off x="15149852" y="759745"/>
            <a:ext cx="2109448" cy="268955"/>
          </a:xfrm>
          <a:custGeom>
            <a:avLst/>
            <a:gdLst/>
            <a:ahLst/>
            <a:cxnLst/>
            <a:rect r="r" b="b" t="t" l="l"/>
            <a:pathLst>
              <a:path h="268955" w="2109448">
                <a:moveTo>
                  <a:pt x="0" y="0"/>
                </a:moveTo>
                <a:lnTo>
                  <a:pt x="2109448" y="0"/>
                </a:lnTo>
                <a:lnTo>
                  <a:pt x="2109448" y="268955"/>
                </a:lnTo>
                <a:lnTo>
                  <a:pt x="0" y="26895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500724" y="8814539"/>
            <a:ext cx="1014311" cy="887522"/>
          </a:xfrm>
          <a:custGeom>
            <a:avLst/>
            <a:gdLst/>
            <a:ahLst/>
            <a:cxnLst/>
            <a:rect r="r" b="b" t="t" l="l"/>
            <a:pathLst>
              <a:path h="887522" w="1014311">
                <a:moveTo>
                  <a:pt x="0" y="0"/>
                </a:moveTo>
                <a:lnTo>
                  <a:pt x="1014310" y="0"/>
                </a:lnTo>
                <a:lnTo>
                  <a:pt x="1014310" y="887522"/>
                </a:lnTo>
                <a:lnTo>
                  <a:pt x="0" y="88752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8638640" y="2209583"/>
            <a:ext cx="137950" cy="225224"/>
          </a:xfrm>
          <a:custGeom>
            <a:avLst/>
            <a:gdLst/>
            <a:ahLst/>
            <a:cxnLst/>
            <a:rect r="r" b="b" t="t" l="l"/>
            <a:pathLst>
              <a:path h="225224" w="137950">
                <a:moveTo>
                  <a:pt x="0" y="0"/>
                </a:moveTo>
                <a:lnTo>
                  <a:pt x="137950" y="0"/>
                </a:lnTo>
                <a:lnTo>
                  <a:pt x="137950" y="225224"/>
                </a:lnTo>
                <a:lnTo>
                  <a:pt x="0" y="225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353101" y="7952584"/>
            <a:ext cx="461816" cy="461816"/>
          </a:xfrm>
          <a:custGeom>
            <a:avLst/>
            <a:gdLst/>
            <a:ahLst/>
            <a:cxnLst/>
            <a:rect r="r" b="b" t="t" l="l"/>
            <a:pathLst>
              <a:path h="461816" w="461816">
                <a:moveTo>
                  <a:pt x="0" y="0"/>
                </a:moveTo>
                <a:lnTo>
                  <a:pt x="461816" y="0"/>
                </a:lnTo>
                <a:lnTo>
                  <a:pt x="461816" y="461815"/>
                </a:lnTo>
                <a:lnTo>
                  <a:pt x="0" y="4618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2" id="12"/>
          <p:cNvSpPr/>
          <p:nvPr/>
        </p:nvSpPr>
        <p:spPr>
          <a:xfrm flipH="false" flipV="false" rot="0">
            <a:off x="1518093" y="8073377"/>
            <a:ext cx="134891" cy="220230"/>
          </a:xfrm>
          <a:custGeom>
            <a:avLst/>
            <a:gdLst/>
            <a:ahLst/>
            <a:cxnLst/>
            <a:rect r="r" b="b" t="t" l="l"/>
            <a:pathLst>
              <a:path h="220230" w="134891">
                <a:moveTo>
                  <a:pt x="0" y="0"/>
                </a:moveTo>
                <a:lnTo>
                  <a:pt x="134891" y="0"/>
                </a:lnTo>
                <a:lnTo>
                  <a:pt x="134891" y="220230"/>
                </a:lnTo>
                <a:lnTo>
                  <a:pt x="0" y="220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539515" y="6634891"/>
            <a:ext cx="134891" cy="220230"/>
          </a:xfrm>
          <a:custGeom>
            <a:avLst/>
            <a:gdLst/>
            <a:ahLst/>
            <a:cxnLst/>
            <a:rect r="r" b="b" t="t" l="l"/>
            <a:pathLst>
              <a:path h="220230" w="134891">
                <a:moveTo>
                  <a:pt x="0" y="0"/>
                </a:moveTo>
                <a:lnTo>
                  <a:pt x="134891" y="0"/>
                </a:lnTo>
                <a:lnTo>
                  <a:pt x="134891" y="220230"/>
                </a:lnTo>
                <a:lnTo>
                  <a:pt x="0" y="220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539515" y="5503293"/>
            <a:ext cx="134891" cy="220230"/>
          </a:xfrm>
          <a:custGeom>
            <a:avLst/>
            <a:gdLst/>
            <a:ahLst/>
            <a:cxnLst/>
            <a:rect r="r" b="b" t="t" l="l"/>
            <a:pathLst>
              <a:path h="220230" w="134891">
                <a:moveTo>
                  <a:pt x="0" y="0"/>
                </a:moveTo>
                <a:lnTo>
                  <a:pt x="134891" y="0"/>
                </a:lnTo>
                <a:lnTo>
                  <a:pt x="134891" y="220230"/>
                </a:lnTo>
                <a:lnTo>
                  <a:pt x="0" y="220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7736339" y="6320359"/>
            <a:ext cx="9522961" cy="3506034"/>
          </a:xfrm>
          <a:custGeom>
            <a:avLst/>
            <a:gdLst/>
            <a:ahLst/>
            <a:cxnLst/>
            <a:rect r="r" b="b" t="t" l="l"/>
            <a:pathLst>
              <a:path h="3506034" w="9522961">
                <a:moveTo>
                  <a:pt x="0" y="0"/>
                </a:moveTo>
                <a:lnTo>
                  <a:pt x="9522961" y="0"/>
                </a:lnTo>
                <a:lnTo>
                  <a:pt x="9522961" y="3506035"/>
                </a:lnTo>
                <a:lnTo>
                  <a:pt x="0" y="3506035"/>
                </a:lnTo>
                <a:lnTo>
                  <a:pt x="0" y="0"/>
                </a:lnTo>
                <a:close/>
              </a:path>
            </a:pathLst>
          </a:custGeom>
          <a:blipFill>
            <a:blip r:embed="rId18"/>
            <a:stretch>
              <a:fillRect l="-2397" t="-15691" r="-1905" b="-7443"/>
            </a:stretch>
          </a:blipFill>
        </p:spPr>
      </p:sp>
      <p:sp>
        <p:nvSpPr>
          <p:cNvPr name="Freeform 16" id="16"/>
          <p:cNvSpPr/>
          <p:nvPr/>
        </p:nvSpPr>
        <p:spPr>
          <a:xfrm flipH="false" flipV="false" rot="0">
            <a:off x="8192085" y="1697299"/>
            <a:ext cx="9067215" cy="3805995"/>
          </a:xfrm>
          <a:custGeom>
            <a:avLst/>
            <a:gdLst/>
            <a:ahLst/>
            <a:cxnLst/>
            <a:rect r="r" b="b" t="t" l="l"/>
            <a:pathLst>
              <a:path h="3805995" w="9067215">
                <a:moveTo>
                  <a:pt x="0" y="0"/>
                </a:moveTo>
                <a:lnTo>
                  <a:pt x="9067215" y="0"/>
                </a:lnTo>
                <a:lnTo>
                  <a:pt x="9067215" y="3805994"/>
                </a:lnTo>
                <a:lnTo>
                  <a:pt x="0" y="3805994"/>
                </a:lnTo>
                <a:lnTo>
                  <a:pt x="0" y="0"/>
                </a:lnTo>
                <a:close/>
              </a:path>
            </a:pathLst>
          </a:custGeom>
          <a:blipFill>
            <a:blip r:embed="rId19"/>
            <a:stretch>
              <a:fillRect l="-2206" t="-35038" r="-2372" b="-3479"/>
            </a:stretch>
          </a:blipFill>
        </p:spPr>
      </p:sp>
      <p:sp>
        <p:nvSpPr>
          <p:cNvPr name="TextBox 17" id="17"/>
          <p:cNvSpPr txBox="true"/>
          <p:nvPr/>
        </p:nvSpPr>
        <p:spPr>
          <a:xfrm rot="0">
            <a:off x="2070133" y="1527934"/>
            <a:ext cx="7073867" cy="2138582"/>
          </a:xfrm>
          <a:prstGeom prst="rect">
            <a:avLst/>
          </a:prstGeom>
        </p:spPr>
        <p:txBody>
          <a:bodyPr anchor="t" rtlCol="false" tIns="0" lIns="0" bIns="0" rIns="0">
            <a:spAutoFit/>
          </a:bodyPr>
          <a:lstStyle/>
          <a:p>
            <a:pPr algn="l" marL="0" indent="0" lvl="0">
              <a:lnSpc>
                <a:spcPts val="7436"/>
              </a:lnSpc>
              <a:spcBef>
                <a:spcPct val="0"/>
              </a:spcBef>
            </a:pPr>
            <a:r>
              <a:rPr lang="en-US" sz="7150">
                <a:solidFill>
                  <a:srgbClr val="252121"/>
                </a:solidFill>
                <a:latin typeface="Agrandir Narrow"/>
                <a:ea typeface="Agrandir Narrow"/>
                <a:cs typeface="Agrandir Narrow"/>
                <a:sym typeface="Agrandir Narrow"/>
              </a:rPr>
              <a:t>Product-Level Insights</a:t>
            </a:r>
          </a:p>
        </p:txBody>
      </p:sp>
      <p:sp>
        <p:nvSpPr>
          <p:cNvPr name="TextBox 18" id="18"/>
          <p:cNvSpPr txBox="true"/>
          <p:nvPr/>
        </p:nvSpPr>
        <p:spPr>
          <a:xfrm rot="0">
            <a:off x="2142701" y="4104667"/>
            <a:ext cx="5593638" cy="720725"/>
          </a:xfrm>
          <a:prstGeom prst="rect">
            <a:avLst/>
          </a:prstGeom>
        </p:spPr>
        <p:txBody>
          <a:bodyPr anchor="t" rtlCol="false" tIns="0" lIns="0" bIns="0" rIns="0">
            <a:spAutoFit/>
          </a:bodyPr>
          <a:lstStyle/>
          <a:p>
            <a:pPr algn="just">
              <a:lnSpc>
                <a:spcPts val="2800"/>
              </a:lnSpc>
            </a:pPr>
            <a:r>
              <a:rPr lang="en-US" b="true" sz="2000">
                <a:solidFill>
                  <a:srgbClr val="252121"/>
                </a:solidFill>
                <a:latin typeface="Poppins Bold"/>
                <a:ea typeface="Poppins Bold"/>
                <a:cs typeface="Poppins Bold"/>
                <a:sym typeface="Poppins Bold"/>
              </a:rPr>
              <a:t>Dairy</a:t>
            </a:r>
            <a:r>
              <a:rPr lang="en-US" sz="2000">
                <a:solidFill>
                  <a:srgbClr val="252121"/>
                </a:solidFill>
                <a:latin typeface="Poppins"/>
                <a:ea typeface="Poppins"/>
                <a:cs typeface="Poppins"/>
                <a:sym typeface="Poppins"/>
              </a:rPr>
              <a:t> is the hig</a:t>
            </a:r>
            <a:r>
              <a:rPr lang="en-US" sz="2000">
                <a:solidFill>
                  <a:srgbClr val="252121"/>
                </a:solidFill>
                <a:latin typeface="Poppins"/>
                <a:ea typeface="Poppins"/>
                <a:cs typeface="Poppins"/>
                <a:sym typeface="Poppins"/>
              </a:rPr>
              <a:t>hest-revenue category but suffers from frequent delivery delays.</a:t>
            </a:r>
          </a:p>
        </p:txBody>
      </p:sp>
      <p:sp>
        <p:nvSpPr>
          <p:cNvPr name="TextBox 19" id="19"/>
          <p:cNvSpPr txBox="true"/>
          <p:nvPr/>
        </p:nvSpPr>
        <p:spPr>
          <a:xfrm rot="0">
            <a:off x="2142701" y="5219708"/>
            <a:ext cx="5593638" cy="1073150"/>
          </a:xfrm>
          <a:prstGeom prst="rect">
            <a:avLst/>
          </a:prstGeom>
        </p:spPr>
        <p:txBody>
          <a:bodyPr anchor="t" rtlCol="false" tIns="0" lIns="0" bIns="0" rIns="0">
            <a:spAutoFit/>
          </a:bodyPr>
          <a:lstStyle/>
          <a:p>
            <a:pPr algn="just">
              <a:lnSpc>
                <a:spcPts val="2800"/>
              </a:lnSpc>
            </a:pPr>
            <a:r>
              <a:rPr lang="en-US" b="true" sz="2000">
                <a:solidFill>
                  <a:srgbClr val="252121"/>
                </a:solidFill>
                <a:latin typeface="Poppins Bold"/>
                <a:ea typeface="Poppins Bold"/>
                <a:cs typeface="Poppins Bold"/>
                <a:sym typeface="Poppins Bold"/>
              </a:rPr>
              <a:t>Ghee, Curd, and Butter</a:t>
            </a:r>
            <a:r>
              <a:rPr lang="en-US" sz="2000">
                <a:solidFill>
                  <a:srgbClr val="252121"/>
                </a:solidFill>
                <a:latin typeface="Poppins"/>
                <a:ea typeface="Poppins"/>
                <a:cs typeface="Poppins"/>
                <a:sym typeface="Poppins"/>
              </a:rPr>
              <a:t> are the most delayed products — lik</a:t>
            </a:r>
            <a:r>
              <a:rPr lang="en-US" sz="2000">
                <a:solidFill>
                  <a:srgbClr val="252121"/>
                </a:solidFill>
                <a:latin typeface="Poppins"/>
                <a:ea typeface="Poppins"/>
                <a:cs typeface="Poppins"/>
                <a:sym typeface="Poppins"/>
              </a:rPr>
              <a:t>ely due to inventory shortag</a:t>
            </a:r>
            <a:r>
              <a:rPr lang="en-US" sz="2000">
                <a:solidFill>
                  <a:srgbClr val="252121"/>
                </a:solidFill>
                <a:latin typeface="Poppins"/>
                <a:ea typeface="Poppins"/>
                <a:cs typeface="Poppins"/>
                <a:sym typeface="Poppins"/>
              </a:rPr>
              <a:t>es or cold-chain inefficiencies.</a:t>
            </a:r>
          </a:p>
        </p:txBody>
      </p:sp>
      <p:sp>
        <p:nvSpPr>
          <p:cNvPr name="TextBox 20" id="20"/>
          <p:cNvSpPr txBox="true"/>
          <p:nvPr/>
        </p:nvSpPr>
        <p:spPr>
          <a:xfrm rot="0">
            <a:off x="2142701" y="6497136"/>
            <a:ext cx="4172719" cy="1425575"/>
          </a:xfrm>
          <a:prstGeom prst="rect">
            <a:avLst/>
          </a:prstGeom>
        </p:spPr>
        <p:txBody>
          <a:bodyPr anchor="t" rtlCol="false" tIns="0" lIns="0" bIns="0" rIns="0">
            <a:spAutoFit/>
          </a:bodyPr>
          <a:lstStyle/>
          <a:p>
            <a:pPr algn="just">
              <a:lnSpc>
                <a:spcPts val="2800"/>
              </a:lnSpc>
            </a:pPr>
            <a:r>
              <a:rPr lang="en-US" b="true" sz="2000">
                <a:solidFill>
                  <a:srgbClr val="252121"/>
                </a:solidFill>
                <a:latin typeface="Poppins Bold"/>
                <a:ea typeface="Poppins Bold"/>
                <a:cs typeface="Poppins Bold"/>
                <a:sym typeface="Poppins Bold"/>
              </a:rPr>
              <a:t>A</a:t>
            </a:r>
            <a:r>
              <a:rPr lang="en-US" b="true" sz="2000">
                <a:solidFill>
                  <a:srgbClr val="252121"/>
                </a:solidFill>
                <a:latin typeface="Poppins Bold"/>
                <a:ea typeface="Poppins Bold"/>
                <a:cs typeface="Poppins Bold"/>
                <a:sym typeface="Poppins Bold"/>
              </a:rPr>
              <a:t>M Butter 500</a:t>
            </a:r>
            <a:r>
              <a:rPr lang="en-US" sz="2000">
                <a:solidFill>
                  <a:srgbClr val="252121"/>
                </a:solidFill>
                <a:latin typeface="Poppins"/>
                <a:ea typeface="Poppins"/>
                <a:cs typeface="Poppins"/>
                <a:sym typeface="Poppins"/>
              </a:rPr>
              <a:t> is the most ordered item; </a:t>
            </a:r>
            <a:r>
              <a:rPr lang="en-US" b="true" sz="2000">
                <a:solidFill>
                  <a:srgbClr val="252121"/>
                </a:solidFill>
                <a:latin typeface="Poppins Bold"/>
                <a:ea typeface="Poppins Bold"/>
                <a:cs typeface="Poppins Bold"/>
                <a:sym typeface="Poppins Bold"/>
              </a:rPr>
              <a:t>AM Milk 100</a:t>
            </a:r>
            <a:r>
              <a:rPr lang="en-US" sz="2000">
                <a:solidFill>
                  <a:srgbClr val="252121"/>
                </a:solidFill>
                <a:latin typeface="Poppins"/>
                <a:ea typeface="Poppins"/>
                <a:cs typeface="Poppins"/>
                <a:sym typeface="Poppins"/>
              </a:rPr>
              <a:t> has backlog issues, suggesting skewed demand planning.</a:t>
            </a:r>
          </a:p>
        </p:txBody>
      </p:sp>
      <p:sp>
        <p:nvSpPr>
          <p:cNvPr name="TextBox 21" id="21"/>
          <p:cNvSpPr txBox="true"/>
          <p:nvPr/>
        </p:nvSpPr>
        <p:spPr>
          <a:xfrm rot="0">
            <a:off x="2070133" y="8068618"/>
            <a:ext cx="4172719" cy="1425575"/>
          </a:xfrm>
          <a:prstGeom prst="rect">
            <a:avLst/>
          </a:prstGeom>
        </p:spPr>
        <p:txBody>
          <a:bodyPr anchor="t" rtlCol="false" tIns="0" lIns="0" bIns="0" rIns="0">
            <a:spAutoFit/>
          </a:bodyPr>
          <a:lstStyle/>
          <a:p>
            <a:pPr algn="just">
              <a:lnSpc>
                <a:spcPts val="2800"/>
              </a:lnSpc>
            </a:pPr>
            <a:r>
              <a:rPr lang="en-US" b="true" sz="2000">
                <a:solidFill>
                  <a:srgbClr val="252121"/>
                </a:solidFill>
                <a:latin typeface="Poppins Bold"/>
                <a:ea typeface="Poppins Bold"/>
                <a:cs typeface="Poppins Bold"/>
                <a:sym typeface="Poppins Bold"/>
              </a:rPr>
              <a:t>Bis</a:t>
            </a:r>
            <a:r>
              <a:rPr lang="en-US" b="true" sz="2000">
                <a:solidFill>
                  <a:srgbClr val="252121"/>
                </a:solidFill>
                <a:latin typeface="Poppins Bold"/>
                <a:ea typeface="Poppins Bold"/>
                <a:cs typeface="Poppins Bold"/>
                <a:sym typeface="Poppins Bold"/>
              </a:rPr>
              <a:t>cuits 750</a:t>
            </a:r>
            <a:r>
              <a:rPr lang="en-US" sz="2000">
                <a:solidFill>
                  <a:srgbClr val="252121"/>
                </a:solidFill>
                <a:latin typeface="Poppins"/>
                <a:ea typeface="Poppins"/>
                <a:cs typeface="Poppins"/>
                <a:sym typeface="Poppins"/>
              </a:rPr>
              <a:t> shows the </a:t>
            </a:r>
            <a:r>
              <a:rPr lang="en-US" b="true" sz="2000">
                <a:solidFill>
                  <a:srgbClr val="252121"/>
                </a:solidFill>
                <a:latin typeface="Poppins Bold"/>
                <a:ea typeface="Poppins Bold"/>
                <a:cs typeface="Poppins Bold"/>
                <a:sym typeface="Poppins Bold"/>
              </a:rPr>
              <a:t>highest LIFR</a:t>
            </a:r>
            <a:r>
              <a:rPr lang="en-US" sz="2000">
                <a:solidFill>
                  <a:srgbClr val="252121"/>
                </a:solidFill>
                <a:latin typeface="Poppins"/>
                <a:ea typeface="Poppins"/>
                <a:cs typeface="Poppins"/>
                <a:sym typeface="Poppins"/>
              </a:rPr>
              <a:t>, meaning orders are fulfilled completely, though not always on time.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5F4"/>
        </a:solidFill>
      </p:bgPr>
    </p:bg>
    <p:spTree>
      <p:nvGrpSpPr>
        <p:cNvPr id="1" name=""/>
        <p:cNvGrpSpPr/>
        <p:nvPr/>
      </p:nvGrpSpPr>
      <p:grpSpPr>
        <a:xfrm>
          <a:off x="0" y="0"/>
          <a:ext cx="0" cy="0"/>
          <a:chOff x="0" y="0"/>
          <a:chExt cx="0" cy="0"/>
        </a:xfrm>
      </p:grpSpPr>
      <p:sp>
        <p:nvSpPr>
          <p:cNvPr name="Freeform 2" id="2"/>
          <p:cNvSpPr/>
          <p:nvPr/>
        </p:nvSpPr>
        <p:spPr>
          <a:xfrm flipH="false" flipV="false" rot="0">
            <a:off x="1259646" y="4753382"/>
            <a:ext cx="510776" cy="510776"/>
          </a:xfrm>
          <a:custGeom>
            <a:avLst/>
            <a:gdLst/>
            <a:ahLst/>
            <a:cxnLst/>
            <a:rect r="r" b="b" t="t" l="l"/>
            <a:pathLst>
              <a:path h="510776" w="510776">
                <a:moveTo>
                  <a:pt x="0" y="0"/>
                </a:moveTo>
                <a:lnTo>
                  <a:pt x="510776" y="0"/>
                </a:lnTo>
                <a:lnTo>
                  <a:pt x="510776" y="510776"/>
                </a:lnTo>
                <a:lnTo>
                  <a:pt x="0" y="510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59646" y="5940433"/>
            <a:ext cx="461816" cy="461816"/>
          </a:xfrm>
          <a:custGeom>
            <a:avLst/>
            <a:gdLst/>
            <a:ahLst/>
            <a:cxnLst/>
            <a:rect r="r" b="b" t="t" l="l"/>
            <a:pathLst>
              <a:path h="461816" w="461816">
                <a:moveTo>
                  <a:pt x="0" y="0"/>
                </a:moveTo>
                <a:lnTo>
                  <a:pt x="461816" y="0"/>
                </a:lnTo>
                <a:lnTo>
                  <a:pt x="461816" y="461816"/>
                </a:lnTo>
                <a:lnTo>
                  <a:pt x="0" y="461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447589" y="4898655"/>
            <a:ext cx="134891" cy="220230"/>
          </a:xfrm>
          <a:custGeom>
            <a:avLst/>
            <a:gdLst/>
            <a:ahLst/>
            <a:cxnLst/>
            <a:rect r="r" b="b" t="t" l="l"/>
            <a:pathLst>
              <a:path h="220230" w="134891">
                <a:moveTo>
                  <a:pt x="0" y="0"/>
                </a:moveTo>
                <a:lnTo>
                  <a:pt x="134891" y="0"/>
                </a:lnTo>
                <a:lnTo>
                  <a:pt x="134891" y="220230"/>
                </a:lnTo>
                <a:lnTo>
                  <a:pt x="0" y="220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21579" y="6058729"/>
            <a:ext cx="137950" cy="225224"/>
          </a:xfrm>
          <a:custGeom>
            <a:avLst/>
            <a:gdLst/>
            <a:ahLst/>
            <a:cxnLst/>
            <a:rect r="r" b="b" t="t" l="l"/>
            <a:pathLst>
              <a:path h="225224" w="137950">
                <a:moveTo>
                  <a:pt x="0" y="0"/>
                </a:moveTo>
                <a:lnTo>
                  <a:pt x="137950" y="0"/>
                </a:lnTo>
                <a:lnTo>
                  <a:pt x="137950" y="225224"/>
                </a:lnTo>
                <a:lnTo>
                  <a:pt x="0" y="225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069264" y="7007227"/>
            <a:ext cx="137950" cy="225224"/>
          </a:xfrm>
          <a:custGeom>
            <a:avLst/>
            <a:gdLst/>
            <a:ahLst/>
            <a:cxnLst/>
            <a:rect r="r" b="b" t="t" l="l"/>
            <a:pathLst>
              <a:path h="225224" w="137950">
                <a:moveTo>
                  <a:pt x="0" y="0"/>
                </a:moveTo>
                <a:lnTo>
                  <a:pt x="137950" y="0"/>
                </a:lnTo>
                <a:lnTo>
                  <a:pt x="137950" y="225224"/>
                </a:lnTo>
                <a:lnTo>
                  <a:pt x="0" y="225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142701" y="1028700"/>
            <a:ext cx="1240335" cy="556562"/>
          </a:xfrm>
          <a:custGeom>
            <a:avLst/>
            <a:gdLst/>
            <a:ahLst/>
            <a:cxnLst/>
            <a:rect r="r" b="b" t="t" l="l"/>
            <a:pathLst>
              <a:path h="556562" w="1240335">
                <a:moveTo>
                  <a:pt x="0" y="0"/>
                </a:moveTo>
                <a:lnTo>
                  <a:pt x="1240334" y="0"/>
                </a:lnTo>
                <a:lnTo>
                  <a:pt x="1240334" y="556562"/>
                </a:lnTo>
                <a:lnTo>
                  <a:pt x="0" y="556562"/>
                </a:lnTo>
                <a:lnTo>
                  <a:pt x="0" y="0"/>
                </a:lnTo>
                <a:close/>
              </a:path>
            </a:pathLst>
          </a:custGeom>
          <a:blipFill>
            <a:blip r:embed="rId10">
              <a:extLst>
                <a:ext uri="{96DAC541-7B7A-43D3-8B79-37D633B846F1}">
                  <asvg:svgBlip xmlns:asvg="http://schemas.microsoft.com/office/drawing/2016/SVG/main" r:embed="rId11"/>
                </a:ext>
              </a:extLst>
            </a:blip>
            <a:stretch>
              <a:fillRect l="0" t="0" r="-64624" b="-141220"/>
            </a:stretch>
          </a:blipFill>
          <a:ln cap="sq">
            <a:noFill/>
            <a:prstDash val="solid"/>
            <a:miter/>
          </a:ln>
        </p:spPr>
      </p:sp>
      <p:sp>
        <p:nvSpPr>
          <p:cNvPr name="Freeform 8" id="8"/>
          <p:cNvSpPr/>
          <p:nvPr/>
        </p:nvSpPr>
        <p:spPr>
          <a:xfrm flipH="false" flipV="false" rot="0">
            <a:off x="15149852" y="759745"/>
            <a:ext cx="2109448" cy="268955"/>
          </a:xfrm>
          <a:custGeom>
            <a:avLst/>
            <a:gdLst/>
            <a:ahLst/>
            <a:cxnLst/>
            <a:rect r="r" b="b" t="t" l="l"/>
            <a:pathLst>
              <a:path h="268955" w="2109448">
                <a:moveTo>
                  <a:pt x="0" y="0"/>
                </a:moveTo>
                <a:lnTo>
                  <a:pt x="2109448" y="0"/>
                </a:lnTo>
                <a:lnTo>
                  <a:pt x="2109448" y="268955"/>
                </a:lnTo>
                <a:lnTo>
                  <a:pt x="0" y="26895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9" id="9"/>
          <p:cNvSpPr/>
          <p:nvPr/>
        </p:nvSpPr>
        <p:spPr>
          <a:xfrm flipH="false" flipV="false" rot="0">
            <a:off x="707151" y="8814539"/>
            <a:ext cx="1014311" cy="887522"/>
          </a:xfrm>
          <a:custGeom>
            <a:avLst/>
            <a:gdLst/>
            <a:ahLst/>
            <a:cxnLst/>
            <a:rect r="r" b="b" t="t" l="l"/>
            <a:pathLst>
              <a:path h="887522" w="1014311">
                <a:moveTo>
                  <a:pt x="0" y="0"/>
                </a:moveTo>
                <a:lnTo>
                  <a:pt x="1014311" y="0"/>
                </a:lnTo>
                <a:lnTo>
                  <a:pt x="1014311" y="887522"/>
                </a:lnTo>
                <a:lnTo>
                  <a:pt x="0" y="88752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0" id="10"/>
          <p:cNvSpPr/>
          <p:nvPr/>
        </p:nvSpPr>
        <p:spPr>
          <a:xfrm flipH="false" flipV="false" rot="0">
            <a:off x="8638640" y="2209583"/>
            <a:ext cx="137950" cy="225224"/>
          </a:xfrm>
          <a:custGeom>
            <a:avLst/>
            <a:gdLst/>
            <a:ahLst/>
            <a:cxnLst/>
            <a:rect r="r" b="b" t="t" l="l"/>
            <a:pathLst>
              <a:path h="225224" w="137950">
                <a:moveTo>
                  <a:pt x="0" y="0"/>
                </a:moveTo>
                <a:lnTo>
                  <a:pt x="137950" y="0"/>
                </a:lnTo>
                <a:lnTo>
                  <a:pt x="137950" y="225224"/>
                </a:lnTo>
                <a:lnTo>
                  <a:pt x="0" y="225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0151670" y="3614457"/>
            <a:ext cx="3835188" cy="3058085"/>
          </a:xfrm>
          <a:custGeom>
            <a:avLst/>
            <a:gdLst/>
            <a:ahLst/>
            <a:cxnLst/>
            <a:rect r="r" b="b" t="t" l="l"/>
            <a:pathLst>
              <a:path h="3058085" w="3835188">
                <a:moveTo>
                  <a:pt x="0" y="0"/>
                </a:moveTo>
                <a:lnTo>
                  <a:pt x="3835188" y="0"/>
                </a:lnTo>
                <a:lnTo>
                  <a:pt x="3835188" y="3058086"/>
                </a:lnTo>
                <a:lnTo>
                  <a:pt x="0" y="3058086"/>
                </a:lnTo>
                <a:lnTo>
                  <a:pt x="0" y="0"/>
                </a:lnTo>
                <a:close/>
              </a:path>
            </a:pathLst>
          </a:custGeom>
          <a:blipFill>
            <a:blip r:embed="rId16"/>
            <a:stretch>
              <a:fillRect l="-1823" t="-4679" r="-151834" b="-5188"/>
            </a:stretch>
          </a:blipFill>
        </p:spPr>
      </p:sp>
      <p:sp>
        <p:nvSpPr>
          <p:cNvPr name="Freeform 12" id="12"/>
          <p:cNvSpPr/>
          <p:nvPr/>
        </p:nvSpPr>
        <p:spPr>
          <a:xfrm flipH="false" flipV="false" rot="0">
            <a:off x="13631936" y="1028700"/>
            <a:ext cx="3690116" cy="3410649"/>
          </a:xfrm>
          <a:custGeom>
            <a:avLst/>
            <a:gdLst/>
            <a:ahLst/>
            <a:cxnLst/>
            <a:rect r="r" b="b" t="t" l="l"/>
            <a:pathLst>
              <a:path h="3410649" w="3690116">
                <a:moveTo>
                  <a:pt x="0" y="0"/>
                </a:moveTo>
                <a:lnTo>
                  <a:pt x="3690116" y="0"/>
                </a:lnTo>
                <a:lnTo>
                  <a:pt x="3690116" y="3410649"/>
                </a:lnTo>
                <a:lnTo>
                  <a:pt x="0" y="3410649"/>
                </a:lnTo>
                <a:lnTo>
                  <a:pt x="0" y="0"/>
                </a:lnTo>
                <a:close/>
              </a:path>
            </a:pathLst>
          </a:custGeom>
          <a:blipFill>
            <a:blip r:embed="rId16"/>
            <a:stretch>
              <a:fillRect l="-116930" t="-7348" r="-86675" b="-6099"/>
            </a:stretch>
          </a:blipFill>
        </p:spPr>
      </p:sp>
      <p:sp>
        <p:nvSpPr>
          <p:cNvPr name="Freeform 13" id="13"/>
          <p:cNvSpPr/>
          <p:nvPr/>
        </p:nvSpPr>
        <p:spPr>
          <a:xfrm flipH="false" flipV="false" rot="0">
            <a:off x="13631936" y="5787484"/>
            <a:ext cx="3419540" cy="3470816"/>
          </a:xfrm>
          <a:custGeom>
            <a:avLst/>
            <a:gdLst/>
            <a:ahLst/>
            <a:cxnLst/>
            <a:rect r="r" b="b" t="t" l="l"/>
            <a:pathLst>
              <a:path h="3470816" w="3419540">
                <a:moveTo>
                  <a:pt x="0" y="0"/>
                </a:moveTo>
                <a:lnTo>
                  <a:pt x="3419540" y="0"/>
                </a:lnTo>
                <a:lnTo>
                  <a:pt x="3419540" y="3470816"/>
                </a:lnTo>
                <a:lnTo>
                  <a:pt x="0" y="3470816"/>
                </a:lnTo>
                <a:lnTo>
                  <a:pt x="0" y="0"/>
                </a:lnTo>
                <a:close/>
              </a:path>
            </a:pathLst>
          </a:custGeom>
          <a:blipFill>
            <a:blip r:embed="rId16"/>
            <a:stretch>
              <a:fillRect l="-224948" t="-5635" r="-2338" b="-5729"/>
            </a:stretch>
          </a:blipFill>
        </p:spPr>
      </p:sp>
      <p:sp>
        <p:nvSpPr>
          <p:cNvPr name="TextBox 14" id="14"/>
          <p:cNvSpPr txBox="true"/>
          <p:nvPr/>
        </p:nvSpPr>
        <p:spPr>
          <a:xfrm rot="0">
            <a:off x="2142701" y="1703962"/>
            <a:ext cx="6495940" cy="2138582"/>
          </a:xfrm>
          <a:prstGeom prst="rect">
            <a:avLst/>
          </a:prstGeom>
        </p:spPr>
        <p:txBody>
          <a:bodyPr anchor="t" rtlCol="false" tIns="0" lIns="0" bIns="0" rIns="0">
            <a:spAutoFit/>
          </a:bodyPr>
          <a:lstStyle/>
          <a:p>
            <a:pPr algn="l" marL="0" indent="0" lvl="0">
              <a:lnSpc>
                <a:spcPts val="7436"/>
              </a:lnSpc>
              <a:spcBef>
                <a:spcPct val="0"/>
              </a:spcBef>
            </a:pPr>
            <a:r>
              <a:rPr lang="en-US" sz="7150">
                <a:solidFill>
                  <a:srgbClr val="252121"/>
                </a:solidFill>
                <a:latin typeface="Agrandir Narrow"/>
                <a:ea typeface="Agrandir Narrow"/>
                <a:cs typeface="Agrandir Narrow"/>
                <a:sym typeface="Agrandir Narrow"/>
              </a:rPr>
              <a:t>City-Level Analysis</a:t>
            </a:r>
          </a:p>
        </p:txBody>
      </p:sp>
      <p:sp>
        <p:nvSpPr>
          <p:cNvPr name="TextBox 15" id="15"/>
          <p:cNvSpPr txBox="true"/>
          <p:nvPr/>
        </p:nvSpPr>
        <p:spPr>
          <a:xfrm rot="0">
            <a:off x="2142701" y="4686707"/>
            <a:ext cx="6426602" cy="720725"/>
          </a:xfrm>
          <a:prstGeom prst="rect">
            <a:avLst/>
          </a:prstGeom>
        </p:spPr>
        <p:txBody>
          <a:bodyPr anchor="t" rtlCol="false" tIns="0" lIns="0" bIns="0" rIns="0">
            <a:spAutoFit/>
          </a:bodyPr>
          <a:lstStyle/>
          <a:p>
            <a:pPr algn="just">
              <a:lnSpc>
                <a:spcPts val="2800"/>
              </a:lnSpc>
            </a:pPr>
            <a:r>
              <a:rPr lang="en-US" sz="2000">
                <a:solidFill>
                  <a:srgbClr val="252121"/>
                </a:solidFill>
                <a:latin typeface="Poppins"/>
                <a:ea typeface="Poppins"/>
                <a:cs typeface="Poppins"/>
                <a:sym typeface="Poppins"/>
              </a:rPr>
              <a:t>Vadodara shows</a:t>
            </a:r>
            <a:r>
              <a:rPr lang="en-US" sz="2000">
                <a:solidFill>
                  <a:srgbClr val="252121"/>
                </a:solidFill>
                <a:latin typeface="Poppins"/>
                <a:ea typeface="Poppins"/>
                <a:cs typeface="Poppins"/>
                <a:sym typeface="Poppins"/>
              </a:rPr>
              <a:t> the weakest service level, followed by Ahmedabad and Surat.</a:t>
            </a:r>
          </a:p>
        </p:txBody>
      </p:sp>
      <p:sp>
        <p:nvSpPr>
          <p:cNvPr name="TextBox 16" id="16"/>
          <p:cNvSpPr txBox="true"/>
          <p:nvPr/>
        </p:nvSpPr>
        <p:spPr>
          <a:xfrm rot="0">
            <a:off x="2142701" y="5934077"/>
            <a:ext cx="6692515" cy="1073150"/>
          </a:xfrm>
          <a:prstGeom prst="rect">
            <a:avLst/>
          </a:prstGeom>
        </p:spPr>
        <p:txBody>
          <a:bodyPr anchor="t" rtlCol="false" tIns="0" lIns="0" bIns="0" rIns="0">
            <a:spAutoFit/>
          </a:bodyPr>
          <a:lstStyle/>
          <a:p>
            <a:pPr algn="just">
              <a:lnSpc>
                <a:spcPts val="2800"/>
              </a:lnSpc>
            </a:pPr>
            <a:r>
              <a:rPr lang="en-US" sz="2000">
                <a:solidFill>
                  <a:srgbClr val="252121"/>
                </a:solidFill>
                <a:latin typeface="Poppins"/>
                <a:ea typeface="Poppins"/>
                <a:cs typeface="Poppins"/>
                <a:sym typeface="Poppins"/>
              </a:rPr>
              <a:t>In all three cities, OTIF% never reaches target lines — indicating</a:t>
            </a:r>
            <a:r>
              <a:rPr lang="en-US" sz="2000">
                <a:solidFill>
                  <a:srgbClr val="252121"/>
                </a:solidFill>
                <a:latin typeface="Poppins"/>
                <a:ea typeface="Poppins"/>
                <a:cs typeface="Poppins"/>
                <a:sym typeface="Poppins"/>
              </a:rPr>
              <a:t> systemic supply chai</a:t>
            </a:r>
            <a:r>
              <a:rPr lang="en-US" sz="2000">
                <a:solidFill>
                  <a:srgbClr val="252121"/>
                </a:solidFill>
                <a:latin typeface="Poppins"/>
                <a:ea typeface="Poppins"/>
                <a:cs typeface="Poppins"/>
                <a:sym typeface="Poppins"/>
              </a:rPr>
              <a:t>n i</a:t>
            </a:r>
            <a:r>
              <a:rPr lang="en-US" sz="2000">
                <a:solidFill>
                  <a:srgbClr val="252121"/>
                </a:solidFill>
                <a:latin typeface="Poppins"/>
                <a:ea typeface="Poppins"/>
                <a:cs typeface="Poppins"/>
                <a:sym typeface="Poppins"/>
              </a:rPr>
              <a:t>n</a:t>
            </a:r>
            <a:r>
              <a:rPr lang="en-US" sz="2000">
                <a:solidFill>
                  <a:srgbClr val="252121"/>
                </a:solidFill>
                <a:latin typeface="Poppins"/>
                <a:ea typeface="Poppins"/>
                <a:cs typeface="Poppins"/>
                <a:sym typeface="Poppins"/>
              </a:rPr>
              <a:t>e</a:t>
            </a:r>
            <a:r>
              <a:rPr lang="en-US" sz="2000">
                <a:solidFill>
                  <a:srgbClr val="252121"/>
                </a:solidFill>
                <a:latin typeface="Poppins"/>
                <a:ea typeface="Poppins"/>
                <a:cs typeface="Poppins"/>
                <a:sym typeface="Poppins"/>
              </a:rPr>
              <a:t>ff</a:t>
            </a:r>
            <a:r>
              <a:rPr lang="en-US" sz="2000">
                <a:solidFill>
                  <a:srgbClr val="252121"/>
                </a:solidFill>
                <a:latin typeface="Poppins"/>
                <a:ea typeface="Poppins"/>
                <a:cs typeface="Poppins"/>
                <a:sym typeface="Poppins"/>
              </a:rPr>
              <a:t>i</a:t>
            </a:r>
            <a:r>
              <a:rPr lang="en-US" sz="2000">
                <a:solidFill>
                  <a:srgbClr val="252121"/>
                </a:solidFill>
                <a:latin typeface="Poppins"/>
                <a:ea typeface="Poppins"/>
                <a:cs typeface="Poppins"/>
                <a:sym typeface="Poppins"/>
              </a:rPr>
              <a:t>ci</a:t>
            </a:r>
            <a:r>
              <a:rPr lang="en-US" sz="2000">
                <a:solidFill>
                  <a:srgbClr val="252121"/>
                </a:solidFill>
                <a:latin typeface="Poppins"/>
                <a:ea typeface="Poppins"/>
                <a:cs typeface="Poppins"/>
                <a:sym typeface="Poppins"/>
              </a:rPr>
              <a:t>e</a:t>
            </a:r>
            <a:r>
              <a:rPr lang="en-US" sz="2000">
                <a:solidFill>
                  <a:srgbClr val="252121"/>
                </a:solidFill>
                <a:latin typeface="Poppins"/>
                <a:ea typeface="Poppins"/>
                <a:cs typeface="Poppins"/>
                <a:sym typeface="Poppins"/>
              </a:rPr>
              <a:t>nci</a:t>
            </a:r>
            <a:r>
              <a:rPr lang="en-US" sz="2000">
                <a:solidFill>
                  <a:srgbClr val="252121"/>
                </a:solidFill>
                <a:latin typeface="Poppins"/>
                <a:ea typeface="Poppins"/>
                <a:cs typeface="Poppins"/>
                <a:sym typeface="Poppins"/>
              </a:rPr>
              <a:t>e</a:t>
            </a:r>
            <a:r>
              <a:rPr lang="en-US" sz="2000">
                <a:solidFill>
                  <a:srgbClr val="252121"/>
                </a:solidFill>
                <a:latin typeface="Poppins"/>
                <a:ea typeface="Poppins"/>
                <a:cs typeface="Poppins"/>
                <a:sym typeface="Poppins"/>
              </a:rPr>
              <a:t>s, </a:t>
            </a:r>
            <a:r>
              <a:rPr lang="en-US" sz="2000">
                <a:solidFill>
                  <a:srgbClr val="252121"/>
                </a:solidFill>
                <a:latin typeface="Poppins"/>
                <a:ea typeface="Poppins"/>
                <a:cs typeface="Poppins"/>
                <a:sym typeface="Poppins"/>
              </a:rPr>
              <a:t>n</a:t>
            </a:r>
            <a:r>
              <a:rPr lang="en-US" sz="2000">
                <a:solidFill>
                  <a:srgbClr val="252121"/>
                </a:solidFill>
                <a:latin typeface="Poppins"/>
                <a:ea typeface="Poppins"/>
                <a:cs typeface="Poppins"/>
                <a:sym typeface="Poppins"/>
              </a:rPr>
              <a:t>o</a:t>
            </a:r>
            <a:r>
              <a:rPr lang="en-US" sz="2000">
                <a:solidFill>
                  <a:srgbClr val="252121"/>
                </a:solidFill>
                <a:latin typeface="Poppins"/>
                <a:ea typeface="Poppins"/>
                <a:cs typeface="Poppins"/>
                <a:sym typeface="Poppins"/>
              </a:rPr>
              <a:t>t</a:t>
            </a:r>
            <a:r>
              <a:rPr lang="en-US" sz="2000">
                <a:solidFill>
                  <a:srgbClr val="252121"/>
                </a:solidFill>
                <a:latin typeface="Poppins"/>
                <a:ea typeface="Poppins"/>
                <a:cs typeface="Poppins"/>
                <a:sym typeface="Poppins"/>
              </a:rPr>
              <a:t> isolated custom</a:t>
            </a:r>
            <a:r>
              <a:rPr lang="en-US" sz="2000">
                <a:solidFill>
                  <a:srgbClr val="252121"/>
                </a:solidFill>
                <a:latin typeface="Poppins"/>
                <a:ea typeface="Poppins"/>
                <a:cs typeface="Poppins"/>
                <a:sym typeface="Poppins"/>
              </a:rPr>
              <a:t>er issues.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5F4"/>
        </a:solidFill>
      </p:bgPr>
    </p:bg>
    <p:spTree>
      <p:nvGrpSpPr>
        <p:cNvPr id="1" name=""/>
        <p:cNvGrpSpPr/>
        <p:nvPr/>
      </p:nvGrpSpPr>
      <p:grpSpPr>
        <a:xfrm>
          <a:off x="0" y="0"/>
          <a:ext cx="0" cy="0"/>
          <a:chOff x="0" y="0"/>
          <a:chExt cx="0" cy="0"/>
        </a:xfrm>
      </p:grpSpPr>
      <p:sp>
        <p:nvSpPr>
          <p:cNvPr name="Freeform 2" id="2"/>
          <p:cNvSpPr/>
          <p:nvPr/>
        </p:nvSpPr>
        <p:spPr>
          <a:xfrm flipH="false" flipV="false" rot="0">
            <a:off x="1327092" y="4204500"/>
            <a:ext cx="510776" cy="510776"/>
          </a:xfrm>
          <a:custGeom>
            <a:avLst/>
            <a:gdLst/>
            <a:ahLst/>
            <a:cxnLst/>
            <a:rect r="r" b="b" t="t" l="l"/>
            <a:pathLst>
              <a:path h="510776" w="510776">
                <a:moveTo>
                  <a:pt x="0" y="0"/>
                </a:moveTo>
                <a:lnTo>
                  <a:pt x="510776" y="0"/>
                </a:lnTo>
                <a:lnTo>
                  <a:pt x="510776" y="510776"/>
                </a:lnTo>
                <a:lnTo>
                  <a:pt x="0" y="510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54631" y="6078852"/>
            <a:ext cx="461816" cy="461816"/>
          </a:xfrm>
          <a:custGeom>
            <a:avLst/>
            <a:gdLst/>
            <a:ahLst/>
            <a:cxnLst/>
            <a:rect r="r" b="b" t="t" l="l"/>
            <a:pathLst>
              <a:path h="461816" w="461816">
                <a:moveTo>
                  <a:pt x="0" y="0"/>
                </a:moveTo>
                <a:lnTo>
                  <a:pt x="461815" y="0"/>
                </a:lnTo>
                <a:lnTo>
                  <a:pt x="461815" y="461816"/>
                </a:lnTo>
                <a:lnTo>
                  <a:pt x="0" y="461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515034" y="4388251"/>
            <a:ext cx="134891" cy="220230"/>
          </a:xfrm>
          <a:custGeom>
            <a:avLst/>
            <a:gdLst/>
            <a:ahLst/>
            <a:cxnLst/>
            <a:rect r="r" b="b" t="t" l="l"/>
            <a:pathLst>
              <a:path h="220230" w="134891">
                <a:moveTo>
                  <a:pt x="0" y="0"/>
                </a:moveTo>
                <a:lnTo>
                  <a:pt x="134891" y="0"/>
                </a:lnTo>
                <a:lnTo>
                  <a:pt x="134891" y="220231"/>
                </a:lnTo>
                <a:lnTo>
                  <a:pt x="0" y="220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069264" y="7007227"/>
            <a:ext cx="137950" cy="225224"/>
          </a:xfrm>
          <a:custGeom>
            <a:avLst/>
            <a:gdLst/>
            <a:ahLst/>
            <a:cxnLst/>
            <a:rect r="r" b="b" t="t" l="l"/>
            <a:pathLst>
              <a:path h="225224" w="137950">
                <a:moveTo>
                  <a:pt x="0" y="0"/>
                </a:moveTo>
                <a:lnTo>
                  <a:pt x="137950" y="0"/>
                </a:lnTo>
                <a:lnTo>
                  <a:pt x="137950" y="225224"/>
                </a:lnTo>
                <a:lnTo>
                  <a:pt x="0" y="225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22076" y="7904244"/>
            <a:ext cx="461816" cy="461816"/>
          </a:xfrm>
          <a:custGeom>
            <a:avLst/>
            <a:gdLst/>
            <a:ahLst/>
            <a:cxnLst/>
            <a:rect r="r" b="b" t="t" l="l"/>
            <a:pathLst>
              <a:path h="461816" w="461816">
                <a:moveTo>
                  <a:pt x="0" y="0"/>
                </a:moveTo>
                <a:lnTo>
                  <a:pt x="461816" y="0"/>
                </a:lnTo>
                <a:lnTo>
                  <a:pt x="461816" y="461816"/>
                </a:lnTo>
                <a:lnTo>
                  <a:pt x="0" y="4618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3699185" y="1028700"/>
            <a:ext cx="1240335" cy="556562"/>
          </a:xfrm>
          <a:custGeom>
            <a:avLst/>
            <a:gdLst/>
            <a:ahLst/>
            <a:cxnLst/>
            <a:rect r="r" b="b" t="t" l="l"/>
            <a:pathLst>
              <a:path h="556562" w="1240335">
                <a:moveTo>
                  <a:pt x="0" y="0"/>
                </a:moveTo>
                <a:lnTo>
                  <a:pt x="1240335" y="0"/>
                </a:lnTo>
                <a:lnTo>
                  <a:pt x="1240335" y="556562"/>
                </a:lnTo>
                <a:lnTo>
                  <a:pt x="0" y="556562"/>
                </a:lnTo>
                <a:lnTo>
                  <a:pt x="0" y="0"/>
                </a:lnTo>
                <a:close/>
              </a:path>
            </a:pathLst>
          </a:custGeom>
          <a:blipFill>
            <a:blip r:embed="rId12">
              <a:extLst>
                <a:ext uri="{96DAC541-7B7A-43D3-8B79-37D633B846F1}">
                  <asvg:svgBlip xmlns:asvg="http://schemas.microsoft.com/office/drawing/2016/SVG/main" r:embed="rId13"/>
                </a:ext>
              </a:extLst>
            </a:blip>
            <a:stretch>
              <a:fillRect l="0" t="0" r="-64624" b="-141220"/>
            </a:stretch>
          </a:blipFill>
          <a:ln cap="sq">
            <a:noFill/>
            <a:prstDash val="solid"/>
            <a:miter/>
          </a:ln>
        </p:spPr>
      </p:sp>
      <p:sp>
        <p:nvSpPr>
          <p:cNvPr name="Freeform 8" id="8"/>
          <p:cNvSpPr/>
          <p:nvPr/>
        </p:nvSpPr>
        <p:spPr>
          <a:xfrm flipH="false" flipV="false" rot="0">
            <a:off x="15149852" y="759745"/>
            <a:ext cx="2109448" cy="268955"/>
          </a:xfrm>
          <a:custGeom>
            <a:avLst/>
            <a:gdLst/>
            <a:ahLst/>
            <a:cxnLst/>
            <a:rect r="r" b="b" t="t" l="l"/>
            <a:pathLst>
              <a:path h="268955" w="2109448">
                <a:moveTo>
                  <a:pt x="0" y="0"/>
                </a:moveTo>
                <a:lnTo>
                  <a:pt x="2109448" y="0"/>
                </a:lnTo>
                <a:lnTo>
                  <a:pt x="2109448" y="268955"/>
                </a:lnTo>
                <a:lnTo>
                  <a:pt x="0" y="26895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245336" y="9258300"/>
            <a:ext cx="1014311" cy="887522"/>
          </a:xfrm>
          <a:custGeom>
            <a:avLst/>
            <a:gdLst/>
            <a:ahLst/>
            <a:cxnLst/>
            <a:rect r="r" b="b" t="t" l="l"/>
            <a:pathLst>
              <a:path h="887522" w="1014311">
                <a:moveTo>
                  <a:pt x="0" y="0"/>
                </a:moveTo>
                <a:lnTo>
                  <a:pt x="1014310" y="0"/>
                </a:lnTo>
                <a:lnTo>
                  <a:pt x="1014310" y="887522"/>
                </a:lnTo>
                <a:lnTo>
                  <a:pt x="0" y="88752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8638640" y="2209583"/>
            <a:ext cx="137950" cy="225224"/>
          </a:xfrm>
          <a:custGeom>
            <a:avLst/>
            <a:gdLst/>
            <a:ahLst/>
            <a:cxnLst/>
            <a:rect r="r" b="b" t="t" l="l"/>
            <a:pathLst>
              <a:path h="225224" w="137950">
                <a:moveTo>
                  <a:pt x="0" y="0"/>
                </a:moveTo>
                <a:lnTo>
                  <a:pt x="137950" y="0"/>
                </a:lnTo>
                <a:lnTo>
                  <a:pt x="137950" y="225224"/>
                </a:lnTo>
                <a:lnTo>
                  <a:pt x="0" y="225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585538" y="8025037"/>
            <a:ext cx="134891" cy="220230"/>
          </a:xfrm>
          <a:custGeom>
            <a:avLst/>
            <a:gdLst/>
            <a:ahLst/>
            <a:cxnLst/>
            <a:rect r="r" b="b" t="t" l="l"/>
            <a:pathLst>
              <a:path h="220230" w="134891">
                <a:moveTo>
                  <a:pt x="0" y="0"/>
                </a:moveTo>
                <a:lnTo>
                  <a:pt x="134891" y="0"/>
                </a:lnTo>
                <a:lnTo>
                  <a:pt x="134891" y="220230"/>
                </a:lnTo>
                <a:lnTo>
                  <a:pt x="0" y="220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515034" y="6225976"/>
            <a:ext cx="134891" cy="220230"/>
          </a:xfrm>
          <a:custGeom>
            <a:avLst/>
            <a:gdLst/>
            <a:ahLst/>
            <a:cxnLst/>
            <a:rect r="r" b="b" t="t" l="l"/>
            <a:pathLst>
              <a:path h="220230" w="134891">
                <a:moveTo>
                  <a:pt x="0" y="0"/>
                </a:moveTo>
                <a:lnTo>
                  <a:pt x="134891" y="0"/>
                </a:lnTo>
                <a:lnTo>
                  <a:pt x="134891" y="220230"/>
                </a:lnTo>
                <a:lnTo>
                  <a:pt x="0" y="220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176318" y="1948150"/>
            <a:ext cx="4595822" cy="2223191"/>
          </a:xfrm>
          <a:custGeom>
            <a:avLst/>
            <a:gdLst/>
            <a:ahLst/>
            <a:cxnLst/>
            <a:rect r="r" b="b" t="t" l="l"/>
            <a:pathLst>
              <a:path h="2223191" w="4595822">
                <a:moveTo>
                  <a:pt x="0" y="0"/>
                </a:moveTo>
                <a:lnTo>
                  <a:pt x="4595822" y="0"/>
                </a:lnTo>
                <a:lnTo>
                  <a:pt x="4595822" y="2223192"/>
                </a:lnTo>
                <a:lnTo>
                  <a:pt x="0" y="2223192"/>
                </a:lnTo>
                <a:lnTo>
                  <a:pt x="0" y="0"/>
                </a:lnTo>
                <a:close/>
              </a:path>
            </a:pathLst>
          </a:custGeom>
          <a:blipFill>
            <a:blip r:embed="rId18"/>
            <a:stretch>
              <a:fillRect l="-1605" t="-12166" r="-1753" b="-7023"/>
            </a:stretch>
          </a:blipFill>
        </p:spPr>
      </p:sp>
      <p:sp>
        <p:nvSpPr>
          <p:cNvPr name="Freeform 14" id="14"/>
          <p:cNvSpPr/>
          <p:nvPr/>
        </p:nvSpPr>
        <p:spPr>
          <a:xfrm flipH="false" flipV="false" rot="0">
            <a:off x="8498775" y="3106220"/>
            <a:ext cx="4442486" cy="2196561"/>
          </a:xfrm>
          <a:custGeom>
            <a:avLst/>
            <a:gdLst/>
            <a:ahLst/>
            <a:cxnLst/>
            <a:rect r="r" b="b" t="t" l="l"/>
            <a:pathLst>
              <a:path h="2196561" w="4442486">
                <a:moveTo>
                  <a:pt x="0" y="0"/>
                </a:moveTo>
                <a:lnTo>
                  <a:pt x="4442486" y="0"/>
                </a:lnTo>
                <a:lnTo>
                  <a:pt x="4442486" y="2196560"/>
                </a:lnTo>
                <a:lnTo>
                  <a:pt x="0" y="2196560"/>
                </a:lnTo>
                <a:lnTo>
                  <a:pt x="0" y="0"/>
                </a:lnTo>
                <a:close/>
              </a:path>
            </a:pathLst>
          </a:custGeom>
          <a:blipFill>
            <a:blip r:embed="rId19"/>
            <a:stretch>
              <a:fillRect l="-2884" t="-9535" r="-1672" b="-7373"/>
            </a:stretch>
          </a:blipFill>
        </p:spPr>
      </p:sp>
      <p:sp>
        <p:nvSpPr>
          <p:cNvPr name="Freeform 15" id="15"/>
          <p:cNvSpPr/>
          <p:nvPr/>
        </p:nvSpPr>
        <p:spPr>
          <a:xfrm flipH="false" flipV="false" rot="0">
            <a:off x="7410741" y="6035066"/>
            <a:ext cx="10489718" cy="2906231"/>
          </a:xfrm>
          <a:custGeom>
            <a:avLst/>
            <a:gdLst/>
            <a:ahLst/>
            <a:cxnLst/>
            <a:rect r="r" b="b" t="t" l="l"/>
            <a:pathLst>
              <a:path h="2906231" w="10489718">
                <a:moveTo>
                  <a:pt x="0" y="0"/>
                </a:moveTo>
                <a:lnTo>
                  <a:pt x="10489718" y="0"/>
                </a:lnTo>
                <a:lnTo>
                  <a:pt x="10489718" y="2906231"/>
                </a:lnTo>
                <a:lnTo>
                  <a:pt x="0" y="2906231"/>
                </a:lnTo>
                <a:lnTo>
                  <a:pt x="0" y="0"/>
                </a:lnTo>
                <a:close/>
              </a:path>
            </a:pathLst>
          </a:custGeom>
          <a:blipFill>
            <a:blip r:embed="rId20"/>
            <a:stretch>
              <a:fillRect l="-5222" t="-53453" r="-4520" b="-7037"/>
            </a:stretch>
          </a:blipFill>
        </p:spPr>
      </p:sp>
      <p:sp>
        <p:nvSpPr>
          <p:cNvPr name="TextBox 16" id="16"/>
          <p:cNvSpPr txBox="true"/>
          <p:nvPr/>
        </p:nvSpPr>
        <p:spPr>
          <a:xfrm rot="0">
            <a:off x="2070133" y="1527934"/>
            <a:ext cx="7073867" cy="2138582"/>
          </a:xfrm>
          <a:prstGeom prst="rect">
            <a:avLst/>
          </a:prstGeom>
        </p:spPr>
        <p:txBody>
          <a:bodyPr anchor="t" rtlCol="false" tIns="0" lIns="0" bIns="0" rIns="0">
            <a:spAutoFit/>
          </a:bodyPr>
          <a:lstStyle/>
          <a:p>
            <a:pPr algn="l" marL="0" indent="0" lvl="0">
              <a:lnSpc>
                <a:spcPts val="7436"/>
              </a:lnSpc>
              <a:spcBef>
                <a:spcPct val="0"/>
              </a:spcBef>
            </a:pPr>
            <a:r>
              <a:rPr lang="en-US" sz="7150">
                <a:solidFill>
                  <a:srgbClr val="252121"/>
                </a:solidFill>
                <a:latin typeface="Agrandir Narrow"/>
                <a:ea typeface="Agrandir Narrow"/>
                <a:cs typeface="Agrandir Narrow"/>
                <a:sym typeface="Agrandir Narrow"/>
              </a:rPr>
              <a:t>Time-Based Performance</a:t>
            </a:r>
          </a:p>
        </p:txBody>
      </p:sp>
      <p:sp>
        <p:nvSpPr>
          <p:cNvPr name="TextBox 17" id="17"/>
          <p:cNvSpPr txBox="true"/>
          <p:nvPr/>
        </p:nvSpPr>
        <p:spPr>
          <a:xfrm rot="0">
            <a:off x="2142701" y="4104667"/>
            <a:ext cx="5593638" cy="1425575"/>
          </a:xfrm>
          <a:prstGeom prst="rect">
            <a:avLst/>
          </a:prstGeom>
        </p:spPr>
        <p:txBody>
          <a:bodyPr anchor="t" rtlCol="false" tIns="0" lIns="0" bIns="0" rIns="0">
            <a:spAutoFit/>
          </a:bodyPr>
          <a:lstStyle/>
          <a:p>
            <a:pPr algn="just">
              <a:lnSpc>
                <a:spcPts val="2800"/>
              </a:lnSpc>
            </a:pPr>
            <a:r>
              <a:rPr lang="en-US" b="true" sz="2000">
                <a:solidFill>
                  <a:srgbClr val="252121"/>
                </a:solidFill>
                <a:latin typeface="Poppins Bold"/>
                <a:ea typeface="Poppins Bold"/>
                <a:cs typeface="Poppins Bold"/>
                <a:sym typeface="Poppins Bold"/>
              </a:rPr>
              <a:t>May</a:t>
            </a:r>
            <a:r>
              <a:rPr lang="en-US" sz="2000">
                <a:solidFill>
                  <a:srgbClr val="252121"/>
                </a:solidFill>
                <a:latin typeface="Poppins"/>
                <a:ea typeface="Poppins"/>
                <a:cs typeface="Poppins"/>
                <a:sym typeface="Poppins"/>
              </a:rPr>
              <a:t> had the hig</a:t>
            </a:r>
            <a:r>
              <a:rPr lang="en-US" sz="2000">
                <a:solidFill>
                  <a:srgbClr val="252121"/>
                </a:solidFill>
                <a:latin typeface="Poppins"/>
                <a:ea typeface="Poppins"/>
                <a:cs typeface="Poppins"/>
                <a:sym typeface="Poppins"/>
              </a:rPr>
              <a:t>hest delivered volume, while </a:t>
            </a:r>
            <a:r>
              <a:rPr lang="en-US" b="true" sz="2000">
                <a:solidFill>
                  <a:srgbClr val="252121"/>
                </a:solidFill>
                <a:latin typeface="Poppins Bold"/>
                <a:ea typeface="Poppins Bold"/>
                <a:cs typeface="Poppins Bold"/>
                <a:sym typeface="Poppins Bold"/>
              </a:rPr>
              <a:t>August</a:t>
            </a:r>
            <a:r>
              <a:rPr lang="en-US" sz="2000">
                <a:solidFill>
                  <a:srgbClr val="252121"/>
                </a:solidFill>
                <a:latin typeface="Poppins"/>
                <a:ea typeface="Poppins"/>
                <a:cs typeface="Poppins"/>
                <a:sym typeface="Poppins"/>
              </a:rPr>
              <a:t> recorded the lowest — possibly due to logistics or seasonal demand issues.</a:t>
            </a:r>
          </a:p>
        </p:txBody>
      </p:sp>
      <p:sp>
        <p:nvSpPr>
          <p:cNvPr name="TextBox 18" id="18"/>
          <p:cNvSpPr txBox="true"/>
          <p:nvPr/>
        </p:nvSpPr>
        <p:spPr>
          <a:xfrm rot="0">
            <a:off x="2142701" y="6046689"/>
            <a:ext cx="5010865" cy="1073150"/>
          </a:xfrm>
          <a:prstGeom prst="rect">
            <a:avLst/>
          </a:prstGeom>
        </p:spPr>
        <p:txBody>
          <a:bodyPr anchor="t" rtlCol="false" tIns="0" lIns="0" bIns="0" rIns="0">
            <a:spAutoFit/>
          </a:bodyPr>
          <a:lstStyle/>
          <a:p>
            <a:pPr algn="just">
              <a:lnSpc>
                <a:spcPts val="2800"/>
              </a:lnSpc>
            </a:pPr>
            <a:r>
              <a:rPr lang="en-US" sz="2000">
                <a:solidFill>
                  <a:srgbClr val="252121"/>
                </a:solidFill>
                <a:latin typeface="Poppins"/>
                <a:ea typeface="Poppins"/>
                <a:cs typeface="Poppins"/>
                <a:sym typeface="Poppins"/>
              </a:rPr>
              <a:t>No day in the dataset reach</a:t>
            </a:r>
            <a:r>
              <a:rPr lang="en-US" sz="2000">
                <a:solidFill>
                  <a:srgbClr val="252121"/>
                </a:solidFill>
                <a:latin typeface="Poppins"/>
                <a:ea typeface="Poppins"/>
                <a:cs typeface="Poppins"/>
                <a:sym typeface="Poppins"/>
              </a:rPr>
              <a:t>ed the targ</a:t>
            </a:r>
            <a:r>
              <a:rPr lang="en-US" sz="2000">
                <a:solidFill>
                  <a:srgbClr val="252121"/>
                </a:solidFill>
                <a:latin typeface="Poppins"/>
                <a:ea typeface="Poppins"/>
                <a:cs typeface="Poppins"/>
                <a:sym typeface="Poppins"/>
              </a:rPr>
              <a:t>et for OTIF%, proving </a:t>
            </a:r>
            <a:r>
              <a:rPr lang="en-US" b="true" sz="2000">
                <a:solidFill>
                  <a:srgbClr val="252121"/>
                </a:solidFill>
                <a:latin typeface="Poppins Bold"/>
                <a:ea typeface="Poppins Bold"/>
                <a:cs typeface="Poppins Bold"/>
                <a:sym typeface="Poppins Bold"/>
              </a:rPr>
              <a:t>consistently poor reliability.</a:t>
            </a:r>
          </a:p>
        </p:txBody>
      </p:sp>
      <p:sp>
        <p:nvSpPr>
          <p:cNvPr name="TextBox 19" id="19"/>
          <p:cNvSpPr txBox="true"/>
          <p:nvPr/>
        </p:nvSpPr>
        <p:spPr>
          <a:xfrm rot="0">
            <a:off x="2188725" y="7887282"/>
            <a:ext cx="4964841" cy="1073150"/>
          </a:xfrm>
          <a:prstGeom prst="rect">
            <a:avLst/>
          </a:prstGeom>
        </p:spPr>
        <p:txBody>
          <a:bodyPr anchor="t" rtlCol="false" tIns="0" lIns="0" bIns="0" rIns="0">
            <a:spAutoFit/>
          </a:bodyPr>
          <a:lstStyle/>
          <a:p>
            <a:pPr algn="just">
              <a:lnSpc>
                <a:spcPts val="2800"/>
              </a:lnSpc>
            </a:pPr>
            <a:r>
              <a:rPr lang="en-US" b="true" sz="2000">
                <a:solidFill>
                  <a:srgbClr val="252121"/>
                </a:solidFill>
                <a:latin typeface="Poppins Bold"/>
                <a:ea typeface="Poppins Bold"/>
                <a:cs typeface="Poppins Bold"/>
                <a:sym typeface="Poppins Bold"/>
              </a:rPr>
              <a:t>Daily</a:t>
            </a:r>
            <a:r>
              <a:rPr lang="en-US" b="true" sz="2000">
                <a:solidFill>
                  <a:srgbClr val="252121"/>
                </a:solidFill>
                <a:latin typeface="Poppins Bold"/>
                <a:ea typeface="Poppins Bold"/>
                <a:cs typeface="Poppins Bold"/>
                <a:sym typeface="Poppins Bold"/>
              </a:rPr>
              <a:t> trends</a:t>
            </a:r>
            <a:r>
              <a:rPr lang="en-US" sz="2000">
                <a:solidFill>
                  <a:srgbClr val="252121"/>
                </a:solidFill>
                <a:latin typeface="Poppins"/>
                <a:ea typeface="Poppins"/>
                <a:cs typeface="Poppins"/>
                <a:sym typeface="Poppins"/>
              </a:rPr>
              <a:t> reveal performance fluctuations, with </a:t>
            </a:r>
            <a:r>
              <a:rPr lang="en-US" b="true" sz="2000">
                <a:solidFill>
                  <a:srgbClr val="252121"/>
                </a:solidFill>
                <a:latin typeface="Poppins Bold"/>
                <a:ea typeface="Poppins Bold"/>
                <a:cs typeface="Poppins Bold"/>
                <a:sym typeface="Poppins Bold"/>
              </a:rPr>
              <a:t>no corrective trend</a:t>
            </a:r>
            <a:r>
              <a:rPr lang="en-US" sz="2000">
                <a:solidFill>
                  <a:srgbClr val="252121"/>
                </a:solidFill>
                <a:latin typeface="Poppins"/>
                <a:ea typeface="Poppins"/>
                <a:cs typeface="Poppins"/>
                <a:sym typeface="Poppins"/>
              </a:rPr>
              <a:t> visible.</a:t>
            </a:r>
          </a:p>
        </p:txBody>
      </p:sp>
      <p:sp>
        <p:nvSpPr>
          <p:cNvPr name="TextBox 20" id="20"/>
          <p:cNvSpPr txBox="true"/>
          <p:nvPr/>
        </p:nvSpPr>
        <p:spPr>
          <a:xfrm rot="0">
            <a:off x="8581990" y="2681405"/>
            <a:ext cx="4594329" cy="424815"/>
          </a:xfrm>
          <a:prstGeom prst="rect">
            <a:avLst/>
          </a:prstGeom>
        </p:spPr>
        <p:txBody>
          <a:bodyPr anchor="t" rtlCol="false" tIns="0" lIns="0" bIns="0" rIns="0">
            <a:spAutoFit/>
          </a:bodyPr>
          <a:lstStyle/>
          <a:p>
            <a:pPr algn="l">
              <a:lnSpc>
                <a:spcPts val="3360"/>
              </a:lnSpc>
              <a:spcBef>
                <a:spcPct val="0"/>
              </a:spcBef>
            </a:pPr>
            <a:r>
              <a:rPr lang="en-US" b="true" sz="2400">
                <a:solidFill>
                  <a:srgbClr val="E36B09"/>
                </a:solidFill>
                <a:latin typeface="Poppins Bold"/>
                <a:ea typeface="Poppins Bold"/>
                <a:cs typeface="Poppins Bold"/>
                <a:sym typeface="Poppins Bold"/>
              </a:rPr>
              <a:t>May</a:t>
            </a:r>
          </a:p>
        </p:txBody>
      </p:sp>
      <p:sp>
        <p:nvSpPr>
          <p:cNvPr name="TextBox 21" id="21"/>
          <p:cNvSpPr txBox="true"/>
          <p:nvPr/>
        </p:nvSpPr>
        <p:spPr>
          <a:xfrm rot="0">
            <a:off x="13176318" y="4214143"/>
            <a:ext cx="4594329" cy="424815"/>
          </a:xfrm>
          <a:prstGeom prst="rect">
            <a:avLst/>
          </a:prstGeom>
        </p:spPr>
        <p:txBody>
          <a:bodyPr anchor="t" rtlCol="false" tIns="0" lIns="0" bIns="0" rIns="0">
            <a:spAutoFit/>
          </a:bodyPr>
          <a:lstStyle/>
          <a:p>
            <a:pPr algn="r">
              <a:lnSpc>
                <a:spcPts val="3360"/>
              </a:lnSpc>
              <a:spcBef>
                <a:spcPct val="0"/>
              </a:spcBef>
            </a:pPr>
            <a:r>
              <a:rPr lang="en-US" b="true" sz="2400">
                <a:solidFill>
                  <a:srgbClr val="E36B09"/>
                </a:solidFill>
                <a:latin typeface="Poppins Bold"/>
                <a:ea typeface="Poppins Bold"/>
                <a:cs typeface="Poppins Bold"/>
                <a:sym typeface="Poppins Bold"/>
              </a:rPr>
              <a:t>August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5F4"/>
        </a:solidFill>
      </p:bgPr>
    </p:bg>
    <p:spTree>
      <p:nvGrpSpPr>
        <p:cNvPr id="1" name=""/>
        <p:cNvGrpSpPr/>
        <p:nvPr/>
      </p:nvGrpSpPr>
      <p:grpSpPr>
        <a:xfrm>
          <a:off x="0" y="0"/>
          <a:ext cx="0" cy="0"/>
          <a:chOff x="0" y="0"/>
          <a:chExt cx="0" cy="0"/>
        </a:xfrm>
      </p:grpSpPr>
      <p:grpSp>
        <p:nvGrpSpPr>
          <p:cNvPr name="Group 2" id="2"/>
          <p:cNvGrpSpPr/>
          <p:nvPr/>
        </p:nvGrpSpPr>
        <p:grpSpPr>
          <a:xfrm rot="0">
            <a:off x="6312607" y="4235361"/>
            <a:ext cx="5251832" cy="4629038"/>
            <a:chOff x="0" y="0"/>
            <a:chExt cx="813646" cy="717159"/>
          </a:xfrm>
        </p:grpSpPr>
        <p:sp>
          <p:nvSpPr>
            <p:cNvPr name="Freeform 3" id="3"/>
            <p:cNvSpPr/>
            <p:nvPr/>
          </p:nvSpPr>
          <p:spPr>
            <a:xfrm flipH="false" flipV="false" rot="0">
              <a:off x="0" y="0"/>
              <a:ext cx="813646" cy="717159"/>
            </a:xfrm>
            <a:custGeom>
              <a:avLst/>
              <a:gdLst/>
              <a:ahLst/>
              <a:cxnLst/>
              <a:rect r="r" b="b" t="t" l="l"/>
              <a:pathLst>
                <a:path h="717159" w="813646">
                  <a:moveTo>
                    <a:pt x="44224" y="0"/>
                  </a:moveTo>
                  <a:lnTo>
                    <a:pt x="769422" y="0"/>
                  </a:lnTo>
                  <a:cubicBezTo>
                    <a:pt x="793846" y="0"/>
                    <a:pt x="813646" y="19800"/>
                    <a:pt x="813646" y="44224"/>
                  </a:cubicBezTo>
                  <a:lnTo>
                    <a:pt x="813646" y="672935"/>
                  </a:lnTo>
                  <a:cubicBezTo>
                    <a:pt x="813646" y="697359"/>
                    <a:pt x="793846" y="717159"/>
                    <a:pt x="769422" y="717159"/>
                  </a:cubicBezTo>
                  <a:lnTo>
                    <a:pt x="44224" y="717159"/>
                  </a:lnTo>
                  <a:cubicBezTo>
                    <a:pt x="19800" y="717159"/>
                    <a:pt x="0" y="697359"/>
                    <a:pt x="0" y="672935"/>
                  </a:cubicBezTo>
                  <a:lnTo>
                    <a:pt x="0" y="44224"/>
                  </a:lnTo>
                  <a:cubicBezTo>
                    <a:pt x="0" y="19800"/>
                    <a:pt x="19800" y="0"/>
                    <a:pt x="44224" y="0"/>
                  </a:cubicBezTo>
                  <a:close/>
                </a:path>
              </a:pathLst>
            </a:custGeom>
            <a:blipFill>
              <a:blip r:embed="rId2"/>
              <a:stretch>
                <a:fillRect l="-16521" t="0" r="-16521" b="0"/>
              </a:stretch>
            </a:blipFill>
          </p:spPr>
        </p:sp>
      </p:grpSp>
      <p:sp>
        <p:nvSpPr>
          <p:cNvPr name="Freeform 4" id="4"/>
          <p:cNvSpPr/>
          <p:nvPr/>
        </p:nvSpPr>
        <p:spPr>
          <a:xfrm flipH="false" flipV="false" rot="0">
            <a:off x="1259646" y="4753382"/>
            <a:ext cx="510776" cy="510776"/>
          </a:xfrm>
          <a:custGeom>
            <a:avLst/>
            <a:gdLst/>
            <a:ahLst/>
            <a:cxnLst/>
            <a:rect r="r" b="b" t="t" l="l"/>
            <a:pathLst>
              <a:path h="510776" w="510776">
                <a:moveTo>
                  <a:pt x="0" y="0"/>
                </a:moveTo>
                <a:lnTo>
                  <a:pt x="510776" y="0"/>
                </a:lnTo>
                <a:lnTo>
                  <a:pt x="510776" y="510776"/>
                </a:lnTo>
                <a:lnTo>
                  <a:pt x="0" y="510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1284126" y="6888931"/>
            <a:ext cx="461816" cy="461816"/>
          </a:xfrm>
          <a:custGeom>
            <a:avLst/>
            <a:gdLst/>
            <a:ahLst/>
            <a:cxnLst/>
            <a:rect r="r" b="b" t="t" l="l"/>
            <a:pathLst>
              <a:path h="461816" w="461816">
                <a:moveTo>
                  <a:pt x="0" y="0"/>
                </a:moveTo>
                <a:lnTo>
                  <a:pt x="461816" y="0"/>
                </a:lnTo>
                <a:lnTo>
                  <a:pt x="461816" y="461815"/>
                </a:lnTo>
                <a:lnTo>
                  <a:pt x="0" y="4618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1447589" y="4898655"/>
            <a:ext cx="134891" cy="220230"/>
          </a:xfrm>
          <a:custGeom>
            <a:avLst/>
            <a:gdLst/>
            <a:ahLst/>
            <a:cxnLst/>
            <a:rect r="r" b="b" t="t" l="l"/>
            <a:pathLst>
              <a:path h="220230" w="134891">
                <a:moveTo>
                  <a:pt x="0" y="0"/>
                </a:moveTo>
                <a:lnTo>
                  <a:pt x="134891" y="0"/>
                </a:lnTo>
                <a:lnTo>
                  <a:pt x="134891" y="220230"/>
                </a:lnTo>
                <a:lnTo>
                  <a:pt x="0" y="220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070793" y="4898655"/>
            <a:ext cx="134891" cy="220230"/>
          </a:xfrm>
          <a:custGeom>
            <a:avLst/>
            <a:gdLst/>
            <a:ahLst/>
            <a:cxnLst/>
            <a:rect r="r" b="b" t="t" l="l"/>
            <a:pathLst>
              <a:path h="220230" w="134891">
                <a:moveTo>
                  <a:pt x="0" y="0"/>
                </a:moveTo>
                <a:lnTo>
                  <a:pt x="134891" y="0"/>
                </a:lnTo>
                <a:lnTo>
                  <a:pt x="134891" y="220230"/>
                </a:lnTo>
                <a:lnTo>
                  <a:pt x="0" y="220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446059" y="7007227"/>
            <a:ext cx="137950" cy="225224"/>
          </a:xfrm>
          <a:custGeom>
            <a:avLst/>
            <a:gdLst/>
            <a:ahLst/>
            <a:cxnLst/>
            <a:rect r="r" b="b" t="t" l="l"/>
            <a:pathLst>
              <a:path h="225224" w="137950">
                <a:moveTo>
                  <a:pt x="0" y="0"/>
                </a:moveTo>
                <a:lnTo>
                  <a:pt x="137950" y="0"/>
                </a:lnTo>
                <a:lnTo>
                  <a:pt x="137950" y="225224"/>
                </a:lnTo>
                <a:lnTo>
                  <a:pt x="0" y="2252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069264" y="7007227"/>
            <a:ext cx="137950" cy="225224"/>
          </a:xfrm>
          <a:custGeom>
            <a:avLst/>
            <a:gdLst/>
            <a:ahLst/>
            <a:cxnLst/>
            <a:rect r="r" b="b" t="t" l="l"/>
            <a:pathLst>
              <a:path h="225224" w="137950">
                <a:moveTo>
                  <a:pt x="0" y="0"/>
                </a:moveTo>
                <a:lnTo>
                  <a:pt x="137950" y="0"/>
                </a:lnTo>
                <a:lnTo>
                  <a:pt x="137950" y="225224"/>
                </a:lnTo>
                <a:lnTo>
                  <a:pt x="0" y="2252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1872267" y="4753382"/>
            <a:ext cx="510776" cy="510776"/>
          </a:xfrm>
          <a:custGeom>
            <a:avLst/>
            <a:gdLst/>
            <a:ahLst/>
            <a:cxnLst/>
            <a:rect r="r" b="b" t="t" l="l"/>
            <a:pathLst>
              <a:path h="510776" w="510776">
                <a:moveTo>
                  <a:pt x="0" y="0"/>
                </a:moveTo>
                <a:lnTo>
                  <a:pt x="510776" y="0"/>
                </a:lnTo>
                <a:lnTo>
                  <a:pt x="510776" y="510776"/>
                </a:lnTo>
                <a:lnTo>
                  <a:pt x="0" y="510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1" id="11"/>
          <p:cNvSpPr/>
          <p:nvPr/>
        </p:nvSpPr>
        <p:spPr>
          <a:xfrm flipH="false" flipV="false" rot="0">
            <a:off x="11896747" y="6888931"/>
            <a:ext cx="461816" cy="461816"/>
          </a:xfrm>
          <a:custGeom>
            <a:avLst/>
            <a:gdLst/>
            <a:ahLst/>
            <a:cxnLst/>
            <a:rect r="r" b="b" t="t" l="l"/>
            <a:pathLst>
              <a:path h="461816" w="461816">
                <a:moveTo>
                  <a:pt x="0" y="0"/>
                </a:moveTo>
                <a:lnTo>
                  <a:pt x="461816" y="0"/>
                </a:lnTo>
                <a:lnTo>
                  <a:pt x="461816" y="461815"/>
                </a:lnTo>
                <a:lnTo>
                  <a:pt x="0" y="4618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2" id="12"/>
          <p:cNvSpPr/>
          <p:nvPr/>
        </p:nvSpPr>
        <p:spPr>
          <a:xfrm flipH="false" flipV="false" rot="0">
            <a:off x="12060209" y="4898655"/>
            <a:ext cx="134891" cy="220230"/>
          </a:xfrm>
          <a:custGeom>
            <a:avLst/>
            <a:gdLst/>
            <a:ahLst/>
            <a:cxnLst/>
            <a:rect r="r" b="b" t="t" l="l"/>
            <a:pathLst>
              <a:path h="220230" w="134891">
                <a:moveTo>
                  <a:pt x="0" y="0"/>
                </a:moveTo>
                <a:lnTo>
                  <a:pt x="134891" y="0"/>
                </a:lnTo>
                <a:lnTo>
                  <a:pt x="134891" y="220230"/>
                </a:lnTo>
                <a:lnTo>
                  <a:pt x="0" y="220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2058680" y="7007227"/>
            <a:ext cx="137950" cy="225224"/>
          </a:xfrm>
          <a:custGeom>
            <a:avLst/>
            <a:gdLst/>
            <a:ahLst/>
            <a:cxnLst/>
            <a:rect r="r" b="b" t="t" l="l"/>
            <a:pathLst>
              <a:path h="225224" w="137950">
                <a:moveTo>
                  <a:pt x="0" y="0"/>
                </a:moveTo>
                <a:lnTo>
                  <a:pt x="137950" y="0"/>
                </a:lnTo>
                <a:lnTo>
                  <a:pt x="137950" y="225224"/>
                </a:lnTo>
                <a:lnTo>
                  <a:pt x="0" y="2252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9563065" y="4116205"/>
            <a:ext cx="1240335" cy="556562"/>
          </a:xfrm>
          <a:custGeom>
            <a:avLst/>
            <a:gdLst/>
            <a:ahLst/>
            <a:cxnLst/>
            <a:rect r="r" b="b" t="t" l="l"/>
            <a:pathLst>
              <a:path h="556562" w="1240335">
                <a:moveTo>
                  <a:pt x="0" y="0"/>
                </a:moveTo>
                <a:lnTo>
                  <a:pt x="1240334" y="0"/>
                </a:lnTo>
                <a:lnTo>
                  <a:pt x="1240334" y="556562"/>
                </a:lnTo>
                <a:lnTo>
                  <a:pt x="0" y="556562"/>
                </a:lnTo>
                <a:lnTo>
                  <a:pt x="0" y="0"/>
                </a:lnTo>
                <a:close/>
              </a:path>
            </a:pathLst>
          </a:custGeom>
          <a:blipFill>
            <a:blip r:embed="rId11">
              <a:extLst>
                <a:ext uri="{96DAC541-7B7A-43D3-8B79-37D633B846F1}">
                  <asvg:svgBlip xmlns:asvg="http://schemas.microsoft.com/office/drawing/2016/SVG/main" r:embed="rId12"/>
                </a:ext>
              </a:extLst>
            </a:blip>
            <a:stretch>
              <a:fillRect l="0" t="0" r="-64624" b="-141220"/>
            </a:stretch>
          </a:blipFill>
          <a:ln cap="sq">
            <a:noFill/>
            <a:prstDash val="solid"/>
            <a:miter/>
          </a:ln>
        </p:spPr>
      </p:sp>
      <p:sp>
        <p:nvSpPr>
          <p:cNvPr name="Freeform 15" id="15"/>
          <p:cNvSpPr/>
          <p:nvPr/>
        </p:nvSpPr>
        <p:spPr>
          <a:xfrm flipH="false" flipV="false" rot="0">
            <a:off x="14120669" y="1734008"/>
            <a:ext cx="2109448" cy="268955"/>
          </a:xfrm>
          <a:custGeom>
            <a:avLst/>
            <a:gdLst/>
            <a:ahLst/>
            <a:cxnLst/>
            <a:rect r="r" b="b" t="t" l="l"/>
            <a:pathLst>
              <a:path h="268955" w="2109448">
                <a:moveTo>
                  <a:pt x="0" y="0"/>
                </a:moveTo>
                <a:lnTo>
                  <a:pt x="2109448" y="0"/>
                </a:lnTo>
                <a:lnTo>
                  <a:pt x="2109448" y="268954"/>
                </a:lnTo>
                <a:lnTo>
                  <a:pt x="0" y="2689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6" id="16"/>
          <p:cNvSpPr/>
          <p:nvPr/>
        </p:nvSpPr>
        <p:spPr>
          <a:xfrm flipH="false" flipV="false" rot="0">
            <a:off x="7017484" y="8253899"/>
            <a:ext cx="1014311" cy="887522"/>
          </a:xfrm>
          <a:custGeom>
            <a:avLst/>
            <a:gdLst/>
            <a:ahLst/>
            <a:cxnLst/>
            <a:rect r="r" b="b" t="t" l="l"/>
            <a:pathLst>
              <a:path h="887522" w="1014311">
                <a:moveTo>
                  <a:pt x="0" y="0"/>
                </a:moveTo>
                <a:lnTo>
                  <a:pt x="1014311" y="0"/>
                </a:lnTo>
                <a:lnTo>
                  <a:pt x="1014311" y="887522"/>
                </a:lnTo>
                <a:lnTo>
                  <a:pt x="0" y="88752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TextBox 17" id="17"/>
          <p:cNvSpPr txBox="true"/>
          <p:nvPr/>
        </p:nvSpPr>
        <p:spPr>
          <a:xfrm rot="0">
            <a:off x="9144000" y="2076450"/>
            <a:ext cx="4594329" cy="424815"/>
          </a:xfrm>
          <a:prstGeom prst="rect">
            <a:avLst/>
          </a:prstGeom>
        </p:spPr>
        <p:txBody>
          <a:bodyPr anchor="t" rtlCol="false" tIns="0" lIns="0" bIns="0" rIns="0">
            <a:spAutoFit/>
          </a:bodyPr>
          <a:lstStyle/>
          <a:p>
            <a:pPr algn="l">
              <a:lnSpc>
                <a:spcPts val="3360"/>
              </a:lnSpc>
              <a:spcBef>
                <a:spcPct val="0"/>
              </a:spcBef>
            </a:pPr>
            <a:r>
              <a:rPr lang="en-US" b="true" sz="2400">
                <a:solidFill>
                  <a:srgbClr val="252121"/>
                </a:solidFill>
                <a:latin typeface="Poppins Bold"/>
                <a:ea typeface="Poppins Bold"/>
                <a:cs typeface="Poppins Bold"/>
                <a:sym typeface="Poppins Bold"/>
              </a:rPr>
              <a:t>Overall Service Performance</a:t>
            </a:r>
          </a:p>
        </p:txBody>
      </p:sp>
      <p:sp>
        <p:nvSpPr>
          <p:cNvPr name="TextBox 18" id="18"/>
          <p:cNvSpPr txBox="true"/>
          <p:nvPr/>
        </p:nvSpPr>
        <p:spPr>
          <a:xfrm rot="0">
            <a:off x="1028700" y="1140912"/>
            <a:ext cx="6495940" cy="3082836"/>
          </a:xfrm>
          <a:prstGeom prst="rect">
            <a:avLst/>
          </a:prstGeom>
        </p:spPr>
        <p:txBody>
          <a:bodyPr anchor="t" rtlCol="false" tIns="0" lIns="0" bIns="0" rIns="0">
            <a:spAutoFit/>
          </a:bodyPr>
          <a:lstStyle/>
          <a:p>
            <a:pPr algn="l" marL="0" indent="0" lvl="0">
              <a:lnSpc>
                <a:spcPts val="7436"/>
              </a:lnSpc>
              <a:spcBef>
                <a:spcPct val="0"/>
              </a:spcBef>
            </a:pPr>
            <a:r>
              <a:rPr lang="en-US" sz="7150">
                <a:solidFill>
                  <a:srgbClr val="252121"/>
                </a:solidFill>
                <a:latin typeface="Agrandir Narrow"/>
                <a:ea typeface="Agrandir Narrow"/>
                <a:cs typeface="Agrandir Narrow"/>
                <a:sym typeface="Agrandir Narrow"/>
              </a:rPr>
              <a:t>Key Performan</a:t>
            </a:r>
            <a:r>
              <a:rPr lang="en-US" sz="7150" strike="noStrike" u="none">
                <a:solidFill>
                  <a:srgbClr val="252121"/>
                </a:solidFill>
                <a:latin typeface="Agrandir Narrow"/>
                <a:ea typeface="Agrandir Narrow"/>
                <a:cs typeface="Agrandir Narrow"/>
                <a:sym typeface="Agrandir Narrow"/>
              </a:rPr>
              <a:t>ce Observations</a:t>
            </a:r>
          </a:p>
        </p:txBody>
      </p:sp>
      <p:sp>
        <p:nvSpPr>
          <p:cNvPr name="TextBox 19" id="19"/>
          <p:cNvSpPr txBox="true"/>
          <p:nvPr/>
        </p:nvSpPr>
        <p:spPr>
          <a:xfrm rot="0">
            <a:off x="2084075" y="5286575"/>
            <a:ext cx="3775054" cy="1425575"/>
          </a:xfrm>
          <a:prstGeom prst="rect">
            <a:avLst/>
          </a:prstGeom>
        </p:spPr>
        <p:txBody>
          <a:bodyPr anchor="t" rtlCol="false" tIns="0" lIns="0" bIns="0" rIns="0">
            <a:spAutoFit/>
          </a:bodyPr>
          <a:lstStyle/>
          <a:p>
            <a:pPr algn="just">
              <a:lnSpc>
                <a:spcPts val="2800"/>
              </a:lnSpc>
            </a:pPr>
            <a:r>
              <a:rPr lang="en-US" sz="2000">
                <a:solidFill>
                  <a:srgbClr val="252121"/>
                </a:solidFill>
                <a:latin typeface="Poppins"/>
                <a:ea typeface="Poppins"/>
                <a:cs typeface="Poppins"/>
                <a:sym typeface="Poppins"/>
              </a:rPr>
              <a:t>Lotus</a:t>
            </a:r>
            <a:r>
              <a:rPr lang="en-US" sz="2000">
                <a:solidFill>
                  <a:srgbClr val="252121"/>
                </a:solidFill>
                <a:latin typeface="Poppins"/>
                <a:ea typeface="Poppins"/>
                <a:cs typeface="Poppins"/>
                <a:sym typeface="Poppins"/>
              </a:rPr>
              <a:t> Mart, Acclaimed Stores, and Coolblue identified as the lowest performing customers in service delivery</a:t>
            </a:r>
          </a:p>
        </p:txBody>
      </p:sp>
      <p:sp>
        <p:nvSpPr>
          <p:cNvPr name="TextBox 20" id="20"/>
          <p:cNvSpPr txBox="true"/>
          <p:nvPr/>
        </p:nvSpPr>
        <p:spPr>
          <a:xfrm rot="0">
            <a:off x="12690871" y="5359309"/>
            <a:ext cx="4082095" cy="1073150"/>
          </a:xfrm>
          <a:prstGeom prst="rect">
            <a:avLst/>
          </a:prstGeom>
        </p:spPr>
        <p:txBody>
          <a:bodyPr anchor="t" rtlCol="false" tIns="0" lIns="0" bIns="0" rIns="0">
            <a:spAutoFit/>
          </a:bodyPr>
          <a:lstStyle/>
          <a:p>
            <a:pPr algn="just">
              <a:lnSpc>
                <a:spcPts val="2800"/>
              </a:lnSpc>
            </a:pPr>
            <a:r>
              <a:rPr lang="en-US" sz="2000">
                <a:solidFill>
                  <a:srgbClr val="252121"/>
                </a:solidFill>
                <a:latin typeface="Poppins"/>
                <a:ea typeface="Poppins"/>
                <a:cs typeface="Poppins"/>
                <a:sym typeface="Poppins"/>
              </a:rPr>
              <a:t>V</a:t>
            </a:r>
            <a:r>
              <a:rPr lang="en-US" sz="2000">
                <a:solidFill>
                  <a:srgbClr val="252121"/>
                </a:solidFill>
                <a:latin typeface="Poppins"/>
                <a:ea typeface="Poppins"/>
                <a:cs typeface="Poppins"/>
                <a:sym typeface="Poppins"/>
              </a:rPr>
              <a:t>adodara city reports the worst customer experience, signaling a key geographic pain point</a:t>
            </a:r>
          </a:p>
        </p:txBody>
      </p:sp>
      <p:sp>
        <p:nvSpPr>
          <p:cNvPr name="TextBox 21" id="21"/>
          <p:cNvSpPr txBox="true"/>
          <p:nvPr/>
        </p:nvSpPr>
        <p:spPr>
          <a:xfrm rot="0">
            <a:off x="9144000" y="2668043"/>
            <a:ext cx="6364980" cy="1073150"/>
          </a:xfrm>
          <a:prstGeom prst="rect">
            <a:avLst/>
          </a:prstGeom>
        </p:spPr>
        <p:txBody>
          <a:bodyPr anchor="t" rtlCol="false" tIns="0" lIns="0" bIns="0" rIns="0">
            <a:spAutoFit/>
          </a:bodyPr>
          <a:lstStyle/>
          <a:p>
            <a:pPr algn="just">
              <a:lnSpc>
                <a:spcPts val="2800"/>
              </a:lnSpc>
            </a:pPr>
            <a:r>
              <a:rPr lang="en-US" sz="2000">
                <a:solidFill>
                  <a:srgbClr val="252121"/>
                </a:solidFill>
                <a:latin typeface="Poppins"/>
                <a:ea typeface="Poppins"/>
                <a:cs typeface="Poppins"/>
                <a:sym typeface="Poppins"/>
              </a:rPr>
              <a:t>All primar</a:t>
            </a:r>
            <a:r>
              <a:rPr lang="en-US" sz="2000">
                <a:solidFill>
                  <a:srgbClr val="252121"/>
                </a:solidFill>
                <a:latin typeface="Poppins"/>
                <a:ea typeface="Poppins"/>
                <a:cs typeface="Poppins"/>
                <a:sym typeface="Poppins"/>
              </a:rPr>
              <a:t>y KPIs (OT%, IF%, OTIF%) lag by approximately 30% against targets, highlighting major service gaps</a:t>
            </a:r>
          </a:p>
        </p:txBody>
      </p:sp>
      <p:sp>
        <p:nvSpPr>
          <p:cNvPr name="TextBox 22" id="22"/>
          <p:cNvSpPr txBox="true"/>
          <p:nvPr/>
        </p:nvSpPr>
        <p:spPr>
          <a:xfrm rot="0">
            <a:off x="2084075" y="7463697"/>
            <a:ext cx="3903017" cy="1073150"/>
          </a:xfrm>
          <a:prstGeom prst="rect">
            <a:avLst/>
          </a:prstGeom>
        </p:spPr>
        <p:txBody>
          <a:bodyPr anchor="t" rtlCol="false" tIns="0" lIns="0" bIns="0" rIns="0">
            <a:spAutoFit/>
          </a:bodyPr>
          <a:lstStyle/>
          <a:p>
            <a:pPr algn="just">
              <a:lnSpc>
                <a:spcPts val="2800"/>
              </a:lnSpc>
            </a:pPr>
            <a:r>
              <a:rPr lang="en-US" sz="2000">
                <a:solidFill>
                  <a:srgbClr val="252121"/>
                </a:solidFill>
                <a:latin typeface="Poppins"/>
                <a:ea typeface="Poppins"/>
                <a:cs typeface="Poppins"/>
                <a:sym typeface="Poppins"/>
              </a:rPr>
              <a:t>Dairy product lines—G</a:t>
            </a:r>
            <a:r>
              <a:rPr lang="en-US" sz="2000">
                <a:solidFill>
                  <a:srgbClr val="252121"/>
                </a:solidFill>
                <a:latin typeface="Poppins"/>
                <a:ea typeface="Poppins"/>
                <a:cs typeface="Poppins"/>
                <a:sym typeface="Poppins"/>
              </a:rPr>
              <a:t>hee, Butter, and Curd—are primary contributors to deliv</a:t>
            </a:r>
            <a:r>
              <a:rPr lang="en-US" sz="2000">
                <a:solidFill>
                  <a:srgbClr val="252121"/>
                </a:solidFill>
                <a:latin typeface="Poppins"/>
                <a:ea typeface="Poppins"/>
                <a:cs typeface="Poppins"/>
                <a:sym typeface="Poppins"/>
              </a:rPr>
              <a:t>ery delays</a:t>
            </a:r>
          </a:p>
        </p:txBody>
      </p:sp>
      <p:sp>
        <p:nvSpPr>
          <p:cNvPr name="TextBox 23" id="23"/>
          <p:cNvSpPr txBox="true"/>
          <p:nvPr/>
        </p:nvSpPr>
        <p:spPr>
          <a:xfrm rot="0">
            <a:off x="12690871" y="7463697"/>
            <a:ext cx="4082095" cy="1778000"/>
          </a:xfrm>
          <a:prstGeom prst="rect">
            <a:avLst/>
          </a:prstGeom>
        </p:spPr>
        <p:txBody>
          <a:bodyPr anchor="t" rtlCol="false" tIns="0" lIns="0" bIns="0" rIns="0">
            <a:spAutoFit/>
          </a:bodyPr>
          <a:lstStyle/>
          <a:p>
            <a:pPr algn="just">
              <a:lnSpc>
                <a:spcPts val="2800"/>
              </a:lnSpc>
            </a:pPr>
            <a:r>
              <a:rPr lang="en-US" sz="2000">
                <a:solidFill>
                  <a:srgbClr val="252121"/>
                </a:solidFill>
                <a:latin typeface="Poppins"/>
                <a:ea typeface="Poppins"/>
                <a:cs typeface="Poppins"/>
                <a:sym typeface="Poppins"/>
              </a:rPr>
              <a:t>No signific</a:t>
            </a:r>
            <a:r>
              <a:rPr lang="en-US" sz="2000">
                <a:solidFill>
                  <a:srgbClr val="252121"/>
                </a:solidFill>
                <a:latin typeface="Poppins"/>
                <a:ea typeface="Poppins"/>
                <a:cs typeface="Poppins"/>
                <a:sym typeface="Poppins"/>
              </a:rPr>
              <a:t>ant month-over-month improvements detected, confirming persistent operational challenges needing urgent focus</a:t>
            </a:r>
          </a:p>
        </p:txBody>
      </p:sp>
      <p:sp>
        <p:nvSpPr>
          <p:cNvPr name="TextBox 24" id="24"/>
          <p:cNvSpPr txBox="true"/>
          <p:nvPr/>
        </p:nvSpPr>
        <p:spPr>
          <a:xfrm rot="0">
            <a:off x="2084075" y="4763007"/>
            <a:ext cx="3903017" cy="424815"/>
          </a:xfrm>
          <a:prstGeom prst="rect">
            <a:avLst/>
          </a:prstGeom>
        </p:spPr>
        <p:txBody>
          <a:bodyPr anchor="t" rtlCol="false" tIns="0" lIns="0" bIns="0" rIns="0">
            <a:spAutoFit/>
          </a:bodyPr>
          <a:lstStyle/>
          <a:p>
            <a:pPr algn="l">
              <a:lnSpc>
                <a:spcPts val="3360"/>
              </a:lnSpc>
              <a:spcBef>
                <a:spcPct val="0"/>
              </a:spcBef>
            </a:pPr>
            <a:r>
              <a:rPr lang="en-US" b="true" sz="2400">
                <a:solidFill>
                  <a:srgbClr val="252121"/>
                </a:solidFill>
                <a:latin typeface="Poppins Bold"/>
                <a:ea typeface="Poppins Bold"/>
                <a:cs typeface="Poppins Bold"/>
                <a:sym typeface="Poppins Bold"/>
              </a:rPr>
              <a:t>Customer-Level Insights</a:t>
            </a:r>
          </a:p>
        </p:txBody>
      </p:sp>
      <p:sp>
        <p:nvSpPr>
          <p:cNvPr name="TextBox 25" id="25"/>
          <p:cNvSpPr txBox="true"/>
          <p:nvPr/>
        </p:nvSpPr>
        <p:spPr>
          <a:xfrm rot="0">
            <a:off x="12690871" y="4763007"/>
            <a:ext cx="4334152" cy="424815"/>
          </a:xfrm>
          <a:prstGeom prst="rect">
            <a:avLst/>
          </a:prstGeom>
        </p:spPr>
        <p:txBody>
          <a:bodyPr anchor="t" rtlCol="false" tIns="0" lIns="0" bIns="0" rIns="0">
            <a:spAutoFit/>
          </a:bodyPr>
          <a:lstStyle/>
          <a:p>
            <a:pPr algn="l">
              <a:lnSpc>
                <a:spcPts val="3360"/>
              </a:lnSpc>
              <a:spcBef>
                <a:spcPct val="0"/>
              </a:spcBef>
            </a:pPr>
            <a:r>
              <a:rPr lang="en-US" b="true" sz="2400">
                <a:solidFill>
                  <a:srgbClr val="252121"/>
                </a:solidFill>
                <a:latin typeface="Poppins Bold"/>
                <a:ea typeface="Poppins Bold"/>
                <a:cs typeface="Poppins Bold"/>
                <a:sym typeface="Poppins Bold"/>
              </a:rPr>
              <a:t>City-Level</a:t>
            </a:r>
            <a:r>
              <a:rPr lang="en-US" b="true" sz="2400">
                <a:solidFill>
                  <a:srgbClr val="252121"/>
                </a:solidFill>
                <a:latin typeface="Poppins Bold"/>
                <a:ea typeface="Poppins Bold"/>
                <a:cs typeface="Poppins Bold"/>
                <a:sym typeface="Poppins Bold"/>
              </a:rPr>
              <a:t> An</a:t>
            </a:r>
            <a:r>
              <a:rPr lang="en-US" b="true" sz="2400">
                <a:solidFill>
                  <a:srgbClr val="252121"/>
                </a:solidFill>
                <a:latin typeface="Poppins Bold"/>
                <a:ea typeface="Poppins Bold"/>
                <a:cs typeface="Poppins Bold"/>
                <a:sym typeface="Poppins Bold"/>
              </a:rPr>
              <a:t>alysis</a:t>
            </a:r>
          </a:p>
        </p:txBody>
      </p:sp>
      <p:sp>
        <p:nvSpPr>
          <p:cNvPr name="TextBox 26" id="26"/>
          <p:cNvSpPr txBox="true"/>
          <p:nvPr/>
        </p:nvSpPr>
        <p:spPr>
          <a:xfrm rot="0">
            <a:off x="2084075" y="6874075"/>
            <a:ext cx="3775054" cy="424815"/>
          </a:xfrm>
          <a:prstGeom prst="rect">
            <a:avLst/>
          </a:prstGeom>
        </p:spPr>
        <p:txBody>
          <a:bodyPr anchor="t" rtlCol="false" tIns="0" lIns="0" bIns="0" rIns="0">
            <a:spAutoFit/>
          </a:bodyPr>
          <a:lstStyle/>
          <a:p>
            <a:pPr algn="l">
              <a:lnSpc>
                <a:spcPts val="3360"/>
              </a:lnSpc>
              <a:spcBef>
                <a:spcPct val="0"/>
              </a:spcBef>
            </a:pPr>
            <a:r>
              <a:rPr lang="en-US" b="true" sz="2400">
                <a:solidFill>
                  <a:srgbClr val="252121"/>
                </a:solidFill>
                <a:latin typeface="Poppins Bold"/>
                <a:ea typeface="Poppins Bold"/>
                <a:cs typeface="Poppins Bold"/>
                <a:sym typeface="Poppins Bold"/>
              </a:rPr>
              <a:t>Product-Level Insights</a:t>
            </a:r>
          </a:p>
        </p:txBody>
      </p:sp>
      <p:sp>
        <p:nvSpPr>
          <p:cNvPr name="TextBox 27" id="27"/>
          <p:cNvSpPr txBox="true"/>
          <p:nvPr/>
        </p:nvSpPr>
        <p:spPr>
          <a:xfrm rot="0">
            <a:off x="12690871" y="6874075"/>
            <a:ext cx="4082095" cy="424815"/>
          </a:xfrm>
          <a:prstGeom prst="rect">
            <a:avLst/>
          </a:prstGeom>
        </p:spPr>
        <p:txBody>
          <a:bodyPr anchor="t" rtlCol="false" tIns="0" lIns="0" bIns="0" rIns="0">
            <a:spAutoFit/>
          </a:bodyPr>
          <a:lstStyle/>
          <a:p>
            <a:pPr algn="l">
              <a:lnSpc>
                <a:spcPts val="3360"/>
              </a:lnSpc>
              <a:spcBef>
                <a:spcPct val="0"/>
              </a:spcBef>
            </a:pPr>
            <a:r>
              <a:rPr lang="en-US" b="true" sz="2400">
                <a:solidFill>
                  <a:srgbClr val="252121"/>
                </a:solidFill>
                <a:latin typeface="Poppins Bold"/>
                <a:ea typeface="Poppins Bold"/>
                <a:cs typeface="Poppins Bold"/>
                <a:sym typeface="Poppins Bold"/>
              </a:rPr>
              <a:t>Time-Based Pe</a:t>
            </a:r>
            <a:r>
              <a:rPr lang="en-US" b="true" sz="2400">
                <a:solidFill>
                  <a:srgbClr val="252121"/>
                </a:solidFill>
                <a:latin typeface="Poppins Bold"/>
                <a:ea typeface="Poppins Bold"/>
                <a:cs typeface="Poppins Bold"/>
                <a:sym typeface="Poppins Bold"/>
              </a:rPr>
              <a:t>rfo</a:t>
            </a:r>
            <a:r>
              <a:rPr lang="en-US" b="true" sz="2400">
                <a:solidFill>
                  <a:srgbClr val="252121"/>
                </a:solidFill>
                <a:latin typeface="Poppins Bold"/>
                <a:ea typeface="Poppins Bold"/>
                <a:cs typeface="Poppins Bold"/>
                <a:sym typeface="Poppins Bold"/>
              </a:rPr>
              <a:t>rmance</a:t>
            </a:r>
          </a:p>
        </p:txBody>
      </p:sp>
      <p:sp>
        <p:nvSpPr>
          <p:cNvPr name="Freeform 28" id="28"/>
          <p:cNvSpPr/>
          <p:nvPr/>
        </p:nvSpPr>
        <p:spPr>
          <a:xfrm flipH="false" flipV="false" rot="0">
            <a:off x="8476707" y="2091287"/>
            <a:ext cx="461816" cy="461816"/>
          </a:xfrm>
          <a:custGeom>
            <a:avLst/>
            <a:gdLst/>
            <a:ahLst/>
            <a:cxnLst/>
            <a:rect r="r" b="b" t="t" l="l"/>
            <a:pathLst>
              <a:path h="461816" w="461816">
                <a:moveTo>
                  <a:pt x="0" y="0"/>
                </a:moveTo>
                <a:lnTo>
                  <a:pt x="461816" y="0"/>
                </a:lnTo>
                <a:lnTo>
                  <a:pt x="461816" y="461816"/>
                </a:lnTo>
                <a:lnTo>
                  <a:pt x="0" y="4618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9" id="29"/>
          <p:cNvSpPr/>
          <p:nvPr/>
        </p:nvSpPr>
        <p:spPr>
          <a:xfrm flipH="false" flipV="false" rot="0">
            <a:off x="8638640" y="2209583"/>
            <a:ext cx="137950" cy="225224"/>
          </a:xfrm>
          <a:custGeom>
            <a:avLst/>
            <a:gdLst/>
            <a:ahLst/>
            <a:cxnLst/>
            <a:rect r="r" b="b" t="t" l="l"/>
            <a:pathLst>
              <a:path h="225224" w="137950">
                <a:moveTo>
                  <a:pt x="0" y="0"/>
                </a:moveTo>
                <a:lnTo>
                  <a:pt x="137950" y="0"/>
                </a:lnTo>
                <a:lnTo>
                  <a:pt x="137950" y="225224"/>
                </a:lnTo>
                <a:lnTo>
                  <a:pt x="0" y="2252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259646" y="4753382"/>
            <a:ext cx="510776" cy="510776"/>
          </a:xfrm>
          <a:custGeom>
            <a:avLst/>
            <a:gdLst/>
            <a:ahLst/>
            <a:cxnLst/>
            <a:rect r="r" b="b" t="t" l="l"/>
            <a:pathLst>
              <a:path h="510776" w="510776">
                <a:moveTo>
                  <a:pt x="0" y="0"/>
                </a:moveTo>
                <a:lnTo>
                  <a:pt x="510776" y="0"/>
                </a:lnTo>
                <a:lnTo>
                  <a:pt x="510776" y="510776"/>
                </a:lnTo>
                <a:lnTo>
                  <a:pt x="0" y="510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84126" y="6888931"/>
            <a:ext cx="461816" cy="461816"/>
          </a:xfrm>
          <a:custGeom>
            <a:avLst/>
            <a:gdLst/>
            <a:ahLst/>
            <a:cxnLst/>
            <a:rect r="r" b="b" t="t" l="l"/>
            <a:pathLst>
              <a:path h="461816" w="461816">
                <a:moveTo>
                  <a:pt x="0" y="0"/>
                </a:moveTo>
                <a:lnTo>
                  <a:pt x="461816" y="0"/>
                </a:lnTo>
                <a:lnTo>
                  <a:pt x="461816" y="461815"/>
                </a:lnTo>
                <a:lnTo>
                  <a:pt x="0" y="4618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447589" y="4898655"/>
            <a:ext cx="134891" cy="220230"/>
          </a:xfrm>
          <a:custGeom>
            <a:avLst/>
            <a:gdLst/>
            <a:ahLst/>
            <a:cxnLst/>
            <a:rect r="r" b="b" t="t" l="l"/>
            <a:pathLst>
              <a:path h="220230" w="134891">
                <a:moveTo>
                  <a:pt x="0" y="0"/>
                </a:moveTo>
                <a:lnTo>
                  <a:pt x="134891" y="0"/>
                </a:lnTo>
                <a:lnTo>
                  <a:pt x="134891" y="220230"/>
                </a:lnTo>
                <a:lnTo>
                  <a:pt x="0" y="220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070793" y="4898655"/>
            <a:ext cx="134891" cy="220230"/>
          </a:xfrm>
          <a:custGeom>
            <a:avLst/>
            <a:gdLst/>
            <a:ahLst/>
            <a:cxnLst/>
            <a:rect r="r" b="b" t="t" l="l"/>
            <a:pathLst>
              <a:path h="220230" w="134891">
                <a:moveTo>
                  <a:pt x="0" y="0"/>
                </a:moveTo>
                <a:lnTo>
                  <a:pt x="134891" y="0"/>
                </a:lnTo>
                <a:lnTo>
                  <a:pt x="134891" y="220230"/>
                </a:lnTo>
                <a:lnTo>
                  <a:pt x="0" y="220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46059" y="7007227"/>
            <a:ext cx="137950" cy="225224"/>
          </a:xfrm>
          <a:custGeom>
            <a:avLst/>
            <a:gdLst/>
            <a:ahLst/>
            <a:cxnLst/>
            <a:rect r="r" b="b" t="t" l="l"/>
            <a:pathLst>
              <a:path h="225224" w="137950">
                <a:moveTo>
                  <a:pt x="0" y="0"/>
                </a:moveTo>
                <a:lnTo>
                  <a:pt x="137950" y="0"/>
                </a:lnTo>
                <a:lnTo>
                  <a:pt x="137950" y="225224"/>
                </a:lnTo>
                <a:lnTo>
                  <a:pt x="0" y="225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069264" y="7007227"/>
            <a:ext cx="137950" cy="225224"/>
          </a:xfrm>
          <a:custGeom>
            <a:avLst/>
            <a:gdLst/>
            <a:ahLst/>
            <a:cxnLst/>
            <a:rect r="r" b="b" t="t" l="l"/>
            <a:pathLst>
              <a:path h="225224" w="137950">
                <a:moveTo>
                  <a:pt x="0" y="0"/>
                </a:moveTo>
                <a:lnTo>
                  <a:pt x="137950" y="0"/>
                </a:lnTo>
                <a:lnTo>
                  <a:pt x="137950" y="225224"/>
                </a:lnTo>
                <a:lnTo>
                  <a:pt x="0" y="225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1872267" y="4753382"/>
            <a:ext cx="510776" cy="510776"/>
          </a:xfrm>
          <a:custGeom>
            <a:avLst/>
            <a:gdLst/>
            <a:ahLst/>
            <a:cxnLst/>
            <a:rect r="r" b="b" t="t" l="l"/>
            <a:pathLst>
              <a:path h="510776" w="510776">
                <a:moveTo>
                  <a:pt x="0" y="0"/>
                </a:moveTo>
                <a:lnTo>
                  <a:pt x="510776" y="0"/>
                </a:lnTo>
                <a:lnTo>
                  <a:pt x="510776" y="510776"/>
                </a:lnTo>
                <a:lnTo>
                  <a:pt x="0" y="510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11896747" y="6888931"/>
            <a:ext cx="461816" cy="461816"/>
          </a:xfrm>
          <a:custGeom>
            <a:avLst/>
            <a:gdLst/>
            <a:ahLst/>
            <a:cxnLst/>
            <a:rect r="r" b="b" t="t" l="l"/>
            <a:pathLst>
              <a:path h="461816" w="461816">
                <a:moveTo>
                  <a:pt x="0" y="0"/>
                </a:moveTo>
                <a:lnTo>
                  <a:pt x="461816" y="0"/>
                </a:lnTo>
                <a:lnTo>
                  <a:pt x="461816" y="461815"/>
                </a:lnTo>
                <a:lnTo>
                  <a:pt x="0" y="4618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0" id="10"/>
          <p:cNvSpPr/>
          <p:nvPr/>
        </p:nvSpPr>
        <p:spPr>
          <a:xfrm flipH="false" flipV="false" rot="0">
            <a:off x="12060209" y="4898655"/>
            <a:ext cx="134891" cy="220230"/>
          </a:xfrm>
          <a:custGeom>
            <a:avLst/>
            <a:gdLst/>
            <a:ahLst/>
            <a:cxnLst/>
            <a:rect r="r" b="b" t="t" l="l"/>
            <a:pathLst>
              <a:path h="220230" w="134891">
                <a:moveTo>
                  <a:pt x="0" y="0"/>
                </a:moveTo>
                <a:lnTo>
                  <a:pt x="134891" y="0"/>
                </a:lnTo>
                <a:lnTo>
                  <a:pt x="134891" y="220230"/>
                </a:lnTo>
                <a:lnTo>
                  <a:pt x="0" y="220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2058680" y="7007227"/>
            <a:ext cx="137950" cy="225224"/>
          </a:xfrm>
          <a:custGeom>
            <a:avLst/>
            <a:gdLst/>
            <a:ahLst/>
            <a:cxnLst/>
            <a:rect r="r" b="b" t="t" l="l"/>
            <a:pathLst>
              <a:path h="225224" w="137950">
                <a:moveTo>
                  <a:pt x="0" y="0"/>
                </a:moveTo>
                <a:lnTo>
                  <a:pt x="137950" y="0"/>
                </a:lnTo>
                <a:lnTo>
                  <a:pt x="137950" y="225224"/>
                </a:lnTo>
                <a:lnTo>
                  <a:pt x="0" y="225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9563065" y="4116205"/>
            <a:ext cx="1240335" cy="556562"/>
          </a:xfrm>
          <a:custGeom>
            <a:avLst/>
            <a:gdLst/>
            <a:ahLst/>
            <a:cxnLst/>
            <a:rect r="r" b="b" t="t" l="l"/>
            <a:pathLst>
              <a:path h="556562" w="1240335">
                <a:moveTo>
                  <a:pt x="0" y="0"/>
                </a:moveTo>
                <a:lnTo>
                  <a:pt x="1240334" y="0"/>
                </a:lnTo>
                <a:lnTo>
                  <a:pt x="1240334" y="556562"/>
                </a:lnTo>
                <a:lnTo>
                  <a:pt x="0" y="556562"/>
                </a:lnTo>
                <a:lnTo>
                  <a:pt x="0" y="0"/>
                </a:lnTo>
                <a:close/>
              </a:path>
            </a:pathLst>
          </a:custGeom>
          <a:blipFill>
            <a:blip r:embed="rId10">
              <a:extLst>
                <a:ext uri="{96DAC541-7B7A-43D3-8B79-37D633B846F1}">
                  <asvg:svgBlip xmlns:asvg="http://schemas.microsoft.com/office/drawing/2016/SVG/main" r:embed="rId11"/>
                </a:ext>
              </a:extLst>
            </a:blip>
            <a:stretch>
              <a:fillRect l="0" t="0" r="-64624" b="-141220"/>
            </a:stretch>
          </a:blipFill>
          <a:ln cap="sq">
            <a:noFill/>
            <a:prstDash val="solid"/>
            <a:miter/>
          </a:ln>
        </p:spPr>
      </p:sp>
      <p:sp>
        <p:nvSpPr>
          <p:cNvPr name="Freeform 13" id="13"/>
          <p:cNvSpPr/>
          <p:nvPr/>
        </p:nvSpPr>
        <p:spPr>
          <a:xfrm flipH="false" flipV="false" rot="0">
            <a:off x="14120669" y="1734008"/>
            <a:ext cx="2109448" cy="268955"/>
          </a:xfrm>
          <a:custGeom>
            <a:avLst/>
            <a:gdLst/>
            <a:ahLst/>
            <a:cxnLst/>
            <a:rect r="r" b="b" t="t" l="l"/>
            <a:pathLst>
              <a:path h="268955" w="2109448">
                <a:moveTo>
                  <a:pt x="0" y="0"/>
                </a:moveTo>
                <a:lnTo>
                  <a:pt x="2109448" y="0"/>
                </a:lnTo>
                <a:lnTo>
                  <a:pt x="2109448" y="268954"/>
                </a:lnTo>
                <a:lnTo>
                  <a:pt x="0" y="26895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4" id="14"/>
          <p:cNvSpPr/>
          <p:nvPr/>
        </p:nvSpPr>
        <p:spPr>
          <a:xfrm flipH="false" flipV="false" rot="0">
            <a:off x="7017484" y="8253899"/>
            <a:ext cx="1014311" cy="887522"/>
          </a:xfrm>
          <a:custGeom>
            <a:avLst/>
            <a:gdLst/>
            <a:ahLst/>
            <a:cxnLst/>
            <a:rect r="r" b="b" t="t" l="l"/>
            <a:pathLst>
              <a:path h="887522" w="1014311">
                <a:moveTo>
                  <a:pt x="0" y="0"/>
                </a:moveTo>
                <a:lnTo>
                  <a:pt x="1014311" y="0"/>
                </a:lnTo>
                <a:lnTo>
                  <a:pt x="1014311" y="887522"/>
                </a:lnTo>
                <a:lnTo>
                  <a:pt x="0" y="88752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15" id="15"/>
          <p:cNvSpPr txBox="true"/>
          <p:nvPr/>
        </p:nvSpPr>
        <p:spPr>
          <a:xfrm rot="0">
            <a:off x="1259646" y="1902701"/>
            <a:ext cx="10116791" cy="1194329"/>
          </a:xfrm>
          <a:prstGeom prst="rect">
            <a:avLst/>
          </a:prstGeom>
        </p:spPr>
        <p:txBody>
          <a:bodyPr anchor="t" rtlCol="false" tIns="0" lIns="0" bIns="0" rIns="0">
            <a:spAutoFit/>
          </a:bodyPr>
          <a:lstStyle/>
          <a:p>
            <a:pPr algn="l" marL="0" indent="0" lvl="0">
              <a:lnSpc>
                <a:spcPts val="7436"/>
              </a:lnSpc>
              <a:spcBef>
                <a:spcPct val="0"/>
              </a:spcBef>
            </a:pPr>
            <a:r>
              <a:rPr lang="en-US" sz="7150">
                <a:solidFill>
                  <a:srgbClr val="E7E7E7"/>
                </a:solidFill>
                <a:latin typeface="Agrandir Narrow"/>
                <a:ea typeface="Agrandir Narrow"/>
                <a:cs typeface="Agrandir Narrow"/>
                <a:sym typeface="Agrandir Narrow"/>
              </a:rPr>
              <a:t>Root Cause Hypoth</a:t>
            </a:r>
            <a:r>
              <a:rPr lang="en-US" sz="7150" strike="noStrike" u="none">
                <a:solidFill>
                  <a:srgbClr val="E7E7E7"/>
                </a:solidFill>
                <a:latin typeface="Agrandir Narrow"/>
                <a:ea typeface="Agrandir Narrow"/>
                <a:cs typeface="Agrandir Narrow"/>
                <a:sym typeface="Agrandir Narrow"/>
              </a:rPr>
              <a:t>eses</a:t>
            </a:r>
          </a:p>
        </p:txBody>
      </p:sp>
      <p:sp>
        <p:nvSpPr>
          <p:cNvPr name="TextBox 16" id="16"/>
          <p:cNvSpPr txBox="true"/>
          <p:nvPr/>
        </p:nvSpPr>
        <p:spPr>
          <a:xfrm rot="0">
            <a:off x="2084075" y="5711734"/>
            <a:ext cx="3775054" cy="720725"/>
          </a:xfrm>
          <a:prstGeom prst="rect">
            <a:avLst/>
          </a:prstGeom>
        </p:spPr>
        <p:txBody>
          <a:bodyPr anchor="t" rtlCol="false" tIns="0" lIns="0" bIns="0" rIns="0">
            <a:spAutoFit/>
          </a:bodyPr>
          <a:lstStyle/>
          <a:p>
            <a:pPr algn="just">
              <a:lnSpc>
                <a:spcPts val="2800"/>
              </a:lnSpc>
            </a:pPr>
            <a:r>
              <a:rPr lang="en-US" sz="2000">
                <a:solidFill>
                  <a:srgbClr val="E7E7E7"/>
                </a:solidFill>
                <a:latin typeface="Poppins"/>
                <a:ea typeface="Poppins"/>
                <a:cs typeface="Poppins"/>
                <a:sym typeface="Poppins"/>
              </a:rPr>
              <a:t>leading to stock-outs and partial deliveries (low IF%)</a:t>
            </a:r>
          </a:p>
        </p:txBody>
      </p:sp>
      <p:sp>
        <p:nvSpPr>
          <p:cNvPr name="TextBox 17" id="17"/>
          <p:cNvSpPr txBox="true"/>
          <p:nvPr/>
        </p:nvSpPr>
        <p:spPr>
          <a:xfrm rot="0">
            <a:off x="12690871" y="5711734"/>
            <a:ext cx="4082095" cy="720725"/>
          </a:xfrm>
          <a:prstGeom prst="rect">
            <a:avLst/>
          </a:prstGeom>
        </p:spPr>
        <p:txBody>
          <a:bodyPr anchor="t" rtlCol="false" tIns="0" lIns="0" bIns="0" rIns="0">
            <a:spAutoFit/>
          </a:bodyPr>
          <a:lstStyle/>
          <a:p>
            <a:pPr algn="just">
              <a:lnSpc>
                <a:spcPts val="2800"/>
              </a:lnSpc>
            </a:pPr>
            <a:r>
              <a:rPr lang="en-US" sz="2000">
                <a:solidFill>
                  <a:srgbClr val="E7E7E7"/>
                </a:solidFill>
                <a:latin typeface="Poppins"/>
                <a:ea typeface="Poppins"/>
                <a:cs typeface="Poppins"/>
                <a:sym typeface="Poppins"/>
              </a:rPr>
              <a:t>lim</a:t>
            </a:r>
            <a:r>
              <a:rPr lang="en-US" sz="2000">
                <a:solidFill>
                  <a:srgbClr val="E7E7E7"/>
                </a:solidFill>
                <a:latin typeface="Poppins"/>
                <a:ea typeface="Poppins"/>
                <a:cs typeface="Poppins"/>
                <a:sym typeface="Poppins"/>
              </a:rPr>
              <a:t>ited vehicle or manpower capacity in certain regions</a:t>
            </a:r>
          </a:p>
        </p:txBody>
      </p:sp>
      <p:sp>
        <p:nvSpPr>
          <p:cNvPr name="TextBox 18" id="18"/>
          <p:cNvSpPr txBox="true"/>
          <p:nvPr/>
        </p:nvSpPr>
        <p:spPr>
          <a:xfrm rot="0">
            <a:off x="2084075" y="7822765"/>
            <a:ext cx="3903017" cy="1073150"/>
          </a:xfrm>
          <a:prstGeom prst="rect">
            <a:avLst/>
          </a:prstGeom>
        </p:spPr>
        <p:txBody>
          <a:bodyPr anchor="t" rtlCol="false" tIns="0" lIns="0" bIns="0" rIns="0">
            <a:spAutoFit/>
          </a:bodyPr>
          <a:lstStyle/>
          <a:p>
            <a:pPr algn="l">
              <a:lnSpc>
                <a:spcPts val="2800"/>
              </a:lnSpc>
            </a:pPr>
            <a:r>
              <a:rPr lang="en-US" sz="2000">
                <a:solidFill>
                  <a:srgbClr val="E7E7E7"/>
                </a:solidFill>
                <a:latin typeface="Poppins"/>
                <a:ea typeface="Poppins"/>
                <a:cs typeface="Poppins"/>
                <a:sym typeface="Poppins"/>
              </a:rPr>
              <a:t>m</a:t>
            </a:r>
            <a:r>
              <a:rPr lang="en-US" sz="2000">
                <a:solidFill>
                  <a:srgbClr val="E7E7E7"/>
                </a:solidFill>
                <a:latin typeface="Poppins"/>
                <a:ea typeface="Poppins"/>
                <a:cs typeface="Poppins"/>
                <a:sym typeface="Poppins"/>
              </a:rPr>
              <a:t>isalignment between agreed vs. actual deliv</a:t>
            </a:r>
            <a:r>
              <a:rPr lang="en-US" sz="2000">
                <a:solidFill>
                  <a:srgbClr val="E7E7E7"/>
                </a:solidFill>
                <a:latin typeface="Poppins"/>
                <a:ea typeface="Poppins"/>
                <a:cs typeface="Poppins"/>
                <a:sym typeface="Poppins"/>
              </a:rPr>
              <a:t>ery dates (low OT%)</a:t>
            </a:r>
          </a:p>
        </p:txBody>
      </p:sp>
      <p:sp>
        <p:nvSpPr>
          <p:cNvPr name="TextBox 19" id="19"/>
          <p:cNvSpPr txBox="true"/>
          <p:nvPr/>
        </p:nvSpPr>
        <p:spPr>
          <a:xfrm rot="0">
            <a:off x="12690871" y="7463697"/>
            <a:ext cx="4082095" cy="1073150"/>
          </a:xfrm>
          <a:prstGeom prst="rect">
            <a:avLst/>
          </a:prstGeom>
        </p:spPr>
        <p:txBody>
          <a:bodyPr anchor="t" rtlCol="false" tIns="0" lIns="0" bIns="0" rIns="0">
            <a:spAutoFit/>
          </a:bodyPr>
          <a:lstStyle/>
          <a:p>
            <a:pPr algn="just">
              <a:lnSpc>
                <a:spcPts val="2800"/>
              </a:lnSpc>
            </a:pPr>
            <a:r>
              <a:rPr lang="en-US" sz="2000">
                <a:solidFill>
                  <a:srgbClr val="E7E7E7"/>
                </a:solidFill>
                <a:latin typeface="Poppins"/>
                <a:ea typeface="Poppins"/>
                <a:cs typeface="Poppins"/>
                <a:sym typeface="Poppins"/>
              </a:rPr>
              <a:t>H</a:t>
            </a:r>
            <a:r>
              <a:rPr lang="en-US" sz="2000">
                <a:solidFill>
                  <a:srgbClr val="E7E7E7"/>
                </a:solidFill>
                <a:latin typeface="Poppins"/>
                <a:ea typeface="Poppins"/>
                <a:cs typeface="Poppins"/>
                <a:sym typeface="Poppins"/>
              </a:rPr>
              <a:t>igh order volume from select key customers (Lotus Mart, Acclaimed Stores)</a:t>
            </a:r>
          </a:p>
        </p:txBody>
      </p:sp>
      <p:sp>
        <p:nvSpPr>
          <p:cNvPr name="TextBox 20" id="20"/>
          <p:cNvSpPr txBox="true"/>
          <p:nvPr/>
        </p:nvSpPr>
        <p:spPr>
          <a:xfrm rot="0">
            <a:off x="2084075" y="4763007"/>
            <a:ext cx="3903017" cy="843915"/>
          </a:xfrm>
          <a:prstGeom prst="rect">
            <a:avLst/>
          </a:prstGeom>
        </p:spPr>
        <p:txBody>
          <a:bodyPr anchor="t" rtlCol="false" tIns="0" lIns="0" bIns="0" rIns="0">
            <a:spAutoFit/>
          </a:bodyPr>
          <a:lstStyle/>
          <a:p>
            <a:pPr algn="l">
              <a:lnSpc>
                <a:spcPts val="3360"/>
              </a:lnSpc>
              <a:spcBef>
                <a:spcPct val="0"/>
              </a:spcBef>
            </a:pPr>
            <a:r>
              <a:rPr lang="en-US" b="true" sz="2400">
                <a:solidFill>
                  <a:srgbClr val="E7E7E7"/>
                </a:solidFill>
                <a:latin typeface="Poppins Bold"/>
                <a:ea typeface="Poppins Bold"/>
                <a:cs typeface="Poppins Bold"/>
                <a:sym typeface="Poppins Bold"/>
              </a:rPr>
              <a:t>Inefficient prod</a:t>
            </a:r>
            <a:r>
              <a:rPr lang="en-US" b="true" sz="2400">
                <a:solidFill>
                  <a:srgbClr val="E7E7E7"/>
                </a:solidFill>
                <a:latin typeface="Poppins Bold"/>
                <a:ea typeface="Poppins Bold"/>
                <a:cs typeface="Poppins Bold"/>
                <a:sym typeface="Poppins Bold"/>
              </a:rPr>
              <a:t>uction planning</a:t>
            </a:r>
          </a:p>
        </p:txBody>
      </p:sp>
      <p:sp>
        <p:nvSpPr>
          <p:cNvPr name="TextBox 21" id="21"/>
          <p:cNvSpPr txBox="true"/>
          <p:nvPr/>
        </p:nvSpPr>
        <p:spPr>
          <a:xfrm rot="0">
            <a:off x="12690871" y="4763007"/>
            <a:ext cx="4334152" cy="843915"/>
          </a:xfrm>
          <a:prstGeom prst="rect">
            <a:avLst/>
          </a:prstGeom>
        </p:spPr>
        <p:txBody>
          <a:bodyPr anchor="t" rtlCol="false" tIns="0" lIns="0" bIns="0" rIns="0">
            <a:spAutoFit/>
          </a:bodyPr>
          <a:lstStyle/>
          <a:p>
            <a:pPr algn="l">
              <a:lnSpc>
                <a:spcPts val="3360"/>
              </a:lnSpc>
              <a:spcBef>
                <a:spcPct val="0"/>
              </a:spcBef>
            </a:pPr>
            <a:r>
              <a:rPr lang="en-US" b="true" sz="2400">
                <a:solidFill>
                  <a:srgbClr val="E7E7E7"/>
                </a:solidFill>
                <a:latin typeface="Poppins Bold"/>
                <a:ea typeface="Poppins Bold"/>
                <a:cs typeface="Poppins Bold"/>
                <a:sym typeface="Poppins Bold"/>
              </a:rPr>
              <a:t>D</a:t>
            </a:r>
            <a:r>
              <a:rPr lang="en-US" b="true" sz="2400">
                <a:solidFill>
                  <a:srgbClr val="E7E7E7"/>
                </a:solidFill>
                <a:latin typeface="Poppins Bold"/>
                <a:ea typeface="Poppins Bold"/>
                <a:cs typeface="Poppins Bold"/>
                <a:sym typeface="Poppins Bold"/>
              </a:rPr>
              <a:t>istribution center con</a:t>
            </a:r>
            <a:r>
              <a:rPr lang="en-US" b="true" sz="2400">
                <a:solidFill>
                  <a:srgbClr val="E7E7E7"/>
                </a:solidFill>
                <a:latin typeface="Poppins Bold"/>
                <a:ea typeface="Poppins Bold"/>
                <a:cs typeface="Poppins Bold"/>
                <a:sym typeface="Poppins Bold"/>
              </a:rPr>
              <a:t>straints</a:t>
            </a:r>
          </a:p>
        </p:txBody>
      </p:sp>
      <p:sp>
        <p:nvSpPr>
          <p:cNvPr name="TextBox 22" id="22"/>
          <p:cNvSpPr txBox="true"/>
          <p:nvPr/>
        </p:nvSpPr>
        <p:spPr>
          <a:xfrm rot="0">
            <a:off x="2084075" y="6874075"/>
            <a:ext cx="3775054" cy="843915"/>
          </a:xfrm>
          <a:prstGeom prst="rect">
            <a:avLst/>
          </a:prstGeom>
        </p:spPr>
        <p:txBody>
          <a:bodyPr anchor="t" rtlCol="false" tIns="0" lIns="0" bIns="0" rIns="0">
            <a:spAutoFit/>
          </a:bodyPr>
          <a:lstStyle/>
          <a:p>
            <a:pPr algn="l">
              <a:lnSpc>
                <a:spcPts val="3360"/>
              </a:lnSpc>
              <a:spcBef>
                <a:spcPct val="0"/>
              </a:spcBef>
            </a:pPr>
            <a:r>
              <a:rPr lang="en-US" b="true" sz="2400">
                <a:solidFill>
                  <a:srgbClr val="E7E7E7"/>
                </a:solidFill>
                <a:latin typeface="Poppins Bold"/>
                <a:ea typeface="Poppins Bold"/>
                <a:cs typeface="Poppins Bold"/>
                <a:sym typeface="Poppins Bold"/>
              </a:rPr>
              <a:t>Inaccu</a:t>
            </a:r>
            <a:r>
              <a:rPr lang="en-US" b="true" sz="2400">
                <a:solidFill>
                  <a:srgbClr val="E7E7E7"/>
                </a:solidFill>
                <a:latin typeface="Poppins Bold"/>
                <a:ea typeface="Poppins Bold"/>
                <a:cs typeface="Poppins Bold"/>
                <a:sym typeface="Poppins Bold"/>
              </a:rPr>
              <a:t>rate delivery scheduling</a:t>
            </a:r>
          </a:p>
        </p:txBody>
      </p:sp>
      <p:sp>
        <p:nvSpPr>
          <p:cNvPr name="TextBox 23" id="23"/>
          <p:cNvSpPr txBox="true"/>
          <p:nvPr/>
        </p:nvSpPr>
        <p:spPr>
          <a:xfrm rot="0">
            <a:off x="12690871" y="6874075"/>
            <a:ext cx="4082095" cy="424815"/>
          </a:xfrm>
          <a:prstGeom prst="rect">
            <a:avLst/>
          </a:prstGeom>
        </p:spPr>
        <p:txBody>
          <a:bodyPr anchor="t" rtlCol="false" tIns="0" lIns="0" bIns="0" rIns="0">
            <a:spAutoFit/>
          </a:bodyPr>
          <a:lstStyle/>
          <a:p>
            <a:pPr algn="l">
              <a:lnSpc>
                <a:spcPts val="3360"/>
              </a:lnSpc>
              <a:spcBef>
                <a:spcPct val="0"/>
              </a:spcBef>
            </a:pPr>
            <a:r>
              <a:rPr lang="en-US" b="true" sz="2400">
                <a:solidFill>
                  <a:srgbClr val="E7E7E7"/>
                </a:solidFill>
                <a:latin typeface="Poppins Bold"/>
                <a:ea typeface="Poppins Bold"/>
                <a:cs typeface="Poppins Bold"/>
                <a:sym typeface="Poppins Bold"/>
              </a:rPr>
              <a:t> Overwhelming logistics</a:t>
            </a:r>
          </a:p>
        </p:txBody>
      </p:sp>
      <p:grpSp>
        <p:nvGrpSpPr>
          <p:cNvPr name="Group 24" id="24"/>
          <p:cNvGrpSpPr/>
          <p:nvPr/>
        </p:nvGrpSpPr>
        <p:grpSpPr>
          <a:xfrm rot="0">
            <a:off x="6699585" y="5004464"/>
            <a:ext cx="4839307" cy="3532383"/>
            <a:chOff x="0" y="0"/>
            <a:chExt cx="985302" cy="719207"/>
          </a:xfrm>
        </p:grpSpPr>
        <p:sp>
          <p:nvSpPr>
            <p:cNvPr name="Freeform 25" id="25"/>
            <p:cNvSpPr/>
            <p:nvPr/>
          </p:nvSpPr>
          <p:spPr>
            <a:xfrm flipH="false" flipV="false" rot="0">
              <a:off x="0" y="0"/>
              <a:ext cx="985302" cy="719207"/>
            </a:xfrm>
            <a:custGeom>
              <a:avLst/>
              <a:gdLst/>
              <a:ahLst/>
              <a:cxnLst/>
              <a:rect r="r" b="b" t="t" l="l"/>
              <a:pathLst>
                <a:path h="719207" w="985302">
                  <a:moveTo>
                    <a:pt x="79990" y="0"/>
                  </a:moveTo>
                  <a:lnTo>
                    <a:pt x="905312" y="0"/>
                  </a:lnTo>
                  <a:cubicBezTo>
                    <a:pt x="926527" y="0"/>
                    <a:pt x="946872" y="8427"/>
                    <a:pt x="961873" y="23429"/>
                  </a:cubicBezTo>
                  <a:cubicBezTo>
                    <a:pt x="976874" y="38430"/>
                    <a:pt x="985302" y="58775"/>
                    <a:pt x="985302" y="79990"/>
                  </a:cubicBezTo>
                  <a:lnTo>
                    <a:pt x="985302" y="639217"/>
                  </a:lnTo>
                  <a:cubicBezTo>
                    <a:pt x="985302" y="683394"/>
                    <a:pt x="949489" y="719207"/>
                    <a:pt x="905312" y="719207"/>
                  </a:cubicBezTo>
                  <a:lnTo>
                    <a:pt x="79990" y="719207"/>
                  </a:lnTo>
                  <a:cubicBezTo>
                    <a:pt x="35813" y="719207"/>
                    <a:pt x="0" y="683394"/>
                    <a:pt x="0" y="639217"/>
                  </a:cubicBezTo>
                  <a:lnTo>
                    <a:pt x="0" y="79990"/>
                  </a:lnTo>
                  <a:cubicBezTo>
                    <a:pt x="0" y="35813"/>
                    <a:pt x="35813" y="0"/>
                    <a:pt x="79990" y="0"/>
                  </a:cubicBezTo>
                  <a:close/>
                </a:path>
              </a:pathLst>
            </a:custGeom>
            <a:blipFill>
              <a:blip r:embed="rId16"/>
              <a:stretch>
                <a:fillRect l="-4779" t="0" r="-4779"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5F4"/>
        </a:solidFill>
      </p:bgPr>
    </p:bg>
    <p:spTree>
      <p:nvGrpSpPr>
        <p:cNvPr id="1" name=""/>
        <p:cNvGrpSpPr/>
        <p:nvPr/>
      </p:nvGrpSpPr>
      <p:grpSpPr>
        <a:xfrm>
          <a:off x="0" y="0"/>
          <a:ext cx="0" cy="0"/>
          <a:chOff x="0" y="0"/>
          <a:chExt cx="0" cy="0"/>
        </a:xfrm>
      </p:grpSpPr>
      <p:sp>
        <p:nvSpPr>
          <p:cNvPr name="Freeform 2" id="2"/>
          <p:cNvSpPr/>
          <p:nvPr/>
        </p:nvSpPr>
        <p:spPr>
          <a:xfrm flipH="false" flipV="false" rot="0">
            <a:off x="6077987" y="856417"/>
            <a:ext cx="2803485" cy="2806994"/>
          </a:xfrm>
          <a:custGeom>
            <a:avLst/>
            <a:gdLst/>
            <a:ahLst/>
            <a:cxnLst/>
            <a:rect r="r" b="b" t="t" l="l"/>
            <a:pathLst>
              <a:path h="2806994" w="2803485">
                <a:moveTo>
                  <a:pt x="0" y="0"/>
                </a:moveTo>
                <a:lnTo>
                  <a:pt x="2803485" y="0"/>
                </a:lnTo>
                <a:lnTo>
                  <a:pt x="2803485" y="2806994"/>
                </a:lnTo>
                <a:lnTo>
                  <a:pt x="0" y="2806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0" y="-541082"/>
            <a:ext cx="7479730" cy="11200509"/>
            <a:chOff x="0" y="0"/>
            <a:chExt cx="1189338" cy="1780973"/>
          </a:xfrm>
        </p:grpSpPr>
        <p:sp>
          <p:nvSpPr>
            <p:cNvPr name="Freeform 4" id="4"/>
            <p:cNvSpPr/>
            <p:nvPr/>
          </p:nvSpPr>
          <p:spPr>
            <a:xfrm flipH="false" flipV="false" rot="0">
              <a:off x="0" y="0"/>
              <a:ext cx="1189338" cy="1780973"/>
            </a:xfrm>
            <a:custGeom>
              <a:avLst/>
              <a:gdLst/>
              <a:ahLst/>
              <a:cxnLst/>
              <a:rect r="r" b="b" t="t" l="l"/>
              <a:pathLst>
                <a:path h="1780973" w="1189338">
                  <a:moveTo>
                    <a:pt x="25876" y="0"/>
                  </a:moveTo>
                  <a:lnTo>
                    <a:pt x="1163462" y="0"/>
                  </a:lnTo>
                  <a:cubicBezTo>
                    <a:pt x="1170325" y="0"/>
                    <a:pt x="1176907" y="2726"/>
                    <a:pt x="1181759" y="7579"/>
                  </a:cubicBezTo>
                  <a:cubicBezTo>
                    <a:pt x="1186612" y="12432"/>
                    <a:pt x="1189338" y="19014"/>
                    <a:pt x="1189338" y="25876"/>
                  </a:cubicBezTo>
                  <a:lnTo>
                    <a:pt x="1189338" y="1755097"/>
                  </a:lnTo>
                  <a:cubicBezTo>
                    <a:pt x="1189338" y="1769388"/>
                    <a:pt x="1177753" y="1780973"/>
                    <a:pt x="1163462" y="1780973"/>
                  </a:cubicBezTo>
                  <a:lnTo>
                    <a:pt x="25876" y="1780973"/>
                  </a:lnTo>
                  <a:cubicBezTo>
                    <a:pt x="19014" y="1780973"/>
                    <a:pt x="12432" y="1778247"/>
                    <a:pt x="7579" y="1773394"/>
                  </a:cubicBezTo>
                  <a:cubicBezTo>
                    <a:pt x="2726" y="1768541"/>
                    <a:pt x="0" y="1761959"/>
                    <a:pt x="0" y="1755097"/>
                  </a:cubicBezTo>
                  <a:lnTo>
                    <a:pt x="0" y="25876"/>
                  </a:lnTo>
                  <a:cubicBezTo>
                    <a:pt x="0" y="19014"/>
                    <a:pt x="2726" y="12432"/>
                    <a:pt x="7579" y="7579"/>
                  </a:cubicBezTo>
                  <a:cubicBezTo>
                    <a:pt x="12432" y="2726"/>
                    <a:pt x="19014" y="0"/>
                    <a:pt x="25876" y="0"/>
                  </a:cubicBezTo>
                  <a:close/>
                </a:path>
              </a:pathLst>
            </a:custGeom>
            <a:blipFill>
              <a:blip r:embed="rId4"/>
              <a:stretch>
                <a:fillRect l="-62378" t="0" r="-62378" b="0"/>
              </a:stretch>
            </a:blipFill>
          </p:spPr>
        </p:sp>
      </p:grpSp>
      <p:sp>
        <p:nvSpPr>
          <p:cNvPr name="Freeform 5" id="5"/>
          <p:cNvSpPr/>
          <p:nvPr/>
        </p:nvSpPr>
        <p:spPr>
          <a:xfrm flipH="true" flipV="false" rot="0">
            <a:off x="15633497" y="1058772"/>
            <a:ext cx="1941769" cy="1889988"/>
          </a:xfrm>
          <a:custGeom>
            <a:avLst/>
            <a:gdLst/>
            <a:ahLst/>
            <a:cxnLst/>
            <a:rect r="r" b="b" t="t" l="l"/>
            <a:pathLst>
              <a:path h="1889988" w="1941769">
                <a:moveTo>
                  <a:pt x="1941768" y="0"/>
                </a:moveTo>
                <a:lnTo>
                  <a:pt x="0" y="0"/>
                </a:lnTo>
                <a:lnTo>
                  <a:pt x="0" y="1889988"/>
                </a:lnTo>
                <a:lnTo>
                  <a:pt x="1941768" y="1889988"/>
                </a:lnTo>
                <a:lnTo>
                  <a:pt x="194176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188831" y="8168831"/>
            <a:ext cx="1537507" cy="1437569"/>
          </a:xfrm>
          <a:custGeom>
            <a:avLst/>
            <a:gdLst/>
            <a:ahLst/>
            <a:cxnLst/>
            <a:rect r="r" b="b" t="t" l="l"/>
            <a:pathLst>
              <a:path h="1437569" w="1537507">
                <a:moveTo>
                  <a:pt x="0" y="0"/>
                </a:moveTo>
                <a:lnTo>
                  <a:pt x="1537506" y="0"/>
                </a:lnTo>
                <a:lnTo>
                  <a:pt x="1537506" y="1437569"/>
                </a:lnTo>
                <a:lnTo>
                  <a:pt x="0" y="14375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820981" y="8746963"/>
            <a:ext cx="1261065" cy="587453"/>
          </a:xfrm>
          <a:custGeom>
            <a:avLst/>
            <a:gdLst/>
            <a:ahLst/>
            <a:cxnLst/>
            <a:rect r="r" b="b" t="t" l="l"/>
            <a:pathLst>
              <a:path h="587453" w="1261065">
                <a:moveTo>
                  <a:pt x="0" y="0"/>
                </a:moveTo>
                <a:lnTo>
                  <a:pt x="1261065" y="0"/>
                </a:lnTo>
                <a:lnTo>
                  <a:pt x="1261065" y="587453"/>
                </a:lnTo>
                <a:lnTo>
                  <a:pt x="0" y="587453"/>
                </a:lnTo>
                <a:lnTo>
                  <a:pt x="0" y="0"/>
                </a:lnTo>
                <a:close/>
              </a:path>
            </a:pathLst>
          </a:custGeom>
          <a:blipFill>
            <a:blip r:embed="rId9">
              <a:extLst>
                <a:ext uri="{96DAC541-7B7A-43D3-8B79-37D633B846F1}">
                  <asvg:svgBlip xmlns:asvg="http://schemas.microsoft.com/office/drawing/2016/SVG/main" r:embed="rId10"/>
                </a:ext>
              </a:extLst>
            </a:blip>
            <a:stretch>
              <a:fillRect l="-117694" t="-218941" r="-72472" b="-88273"/>
            </a:stretch>
          </a:blipFill>
        </p:spPr>
      </p:sp>
      <p:sp>
        <p:nvSpPr>
          <p:cNvPr name="TextBox 8" id="8"/>
          <p:cNvSpPr txBox="true"/>
          <p:nvPr/>
        </p:nvSpPr>
        <p:spPr>
          <a:xfrm rot="0">
            <a:off x="9547615" y="4482405"/>
            <a:ext cx="3451949" cy="84391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1E1D1C"/>
                </a:solidFill>
                <a:latin typeface="Poppins"/>
                <a:ea typeface="Poppins"/>
                <a:cs typeface="Poppins"/>
                <a:sym typeface="Poppins"/>
              </a:rPr>
              <a:t>Company Overview</a:t>
            </a:r>
          </a:p>
        </p:txBody>
      </p:sp>
      <p:sp>
        <p:nvSpPr>
          <p:cNvPr name="TextBox 9" id="9"/>
          <p:cNvSpPr txBox="true"/>
          <p:nvPr/>
        </p:nvSpPr>
        <p:spPr>
          <a:xfrm rot="0">
            <a:off x="9547615" y="6713306"/>
            <a:ext cx="3695766" cy="84391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1E1D1C"/>
                </a:solidFill>
                <a:latin typeface="Poppins"/>
                <a:ea typeface="Poppins"/>
                <a:cs typeface="Poppins"/>
                <a:sym typeface="Poppins"/>
              </a:rPr>
              <a:t>Dashboard Walkthrough</a:t>
            </a:r>
          </a:p>
        </p:txBody>
      </p:sp>
      <p:sp>
        <p:nvSpPr>
          <p:cNvPr name="TextBox 10" id="10"/>
          <p:cNvSpPr txBox="true"/>
          <p:nvPr/>
        </p:nvSpPr>
        <p:spPr>
          <a:xfrm rot="0">
            <a:off x="9547615" y="5597855"/>
            <a:ext cx="3451949" cy="84391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1E1D1C"/>
                </a:solidFill>
                <a:latin typeface="Poppins"/>
                <a:ea typeface="Poppins"/>
                <a:cs typeface="Poppins"/>
                <a:sym typeface="Poppins"/>
              </a:rPr>
              <a:t>Data &amp; Methodology</a:t>
            </a:r>
          </a:p>
        </p:txBody>
      </p:sp>
      <p:sp>
        <p:nvSpPr>
          <p:cNvPr name="TextBox 11" id="11"/>
          <p:cNvSpPr txBox="true"/>
          <p:nvPr/>
        </p:nvSpPr>
        <p:spPr>
          <a:xfrm rot="0">
            <a:off x="9547615" y="7828756"/>
            <a:ext cx="3451949" cy="42481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1E1D1C"/>
                </a:solidFill>
                <a:latin typeface="Poppins"/>
                <a:ea typeface="Poppins"/>
                <a:cs typeface="Poppins"/>
                <a:sym typeface="Poppins"/>
              </a:rPr>
              <a:t>Recommendations</a:t>
            </a:r>
          </a:p>
        </p:txBody>
      </p:sp>
      <p:sp>
        <p:nvSpPr>
          <p:cNvPr name="TextBox 12" id="12"/>
          <p:cNvSpPr txBox="true"/>
          <p:nvPr/>
        </p:nvSpPr>
        <p:spPr>
          <a:xfrm rot="0">
            <a:off x="13408046" y="4482405"/>
            <a:ext cx="3322791" cy="84391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1E1D1C"/>
                </a:solidFill>
                <a:latin typeface="Poppins"/>
                <a:ea typeface="Poppins"/>
                <a:cs typeface="Poppins"/>
                <a:sym typeface="Poppins"/>
              </a:rPr>
              <a:t>Problem Statement</a:t>
            </a:r>
          </a:p>
        </p:txBody>
      </p:sp>
      <p:sp>
        <p:nvSpPr>
          <p:cNvPr name="TextBox 13" id="13"/>
          <p:cNvSpPr txBox="true"/>
          <p:nvPr/>
        </p:nvSpPr>
        <p:spPr>
          <a:xfrm rot="0">
            <a:off x="13408046" y="6713306"/>
            <a:ext cx="3322791" cy="42481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1E1D1C"/>
                </a:solidFill>
                <a:latin typeface="Poppins"/>
                <a:ea typeface="Poppins"/>
                <a:cs typeface="Poppins"/>
                <a:sym typeface="Poppins"/>
              </a:rPr>
              <a:t>Critical Insights</a:t>
            </a:r>
          </a:p>
        </p:txBody>
      </p:sp>
      <p:sp>
        <p:nvSpPr>
          <p:cNvPr name="TextBox 14" id="14"/>
          <p:cNvSpPr txBox="true"/>
          <p:nvPr/>
        </p:nvSpPr>
        <p:spPr>
          <a:xfrm rot="0">
            <a:off x="13408046" y="5597855"/>
            <a:ext cx="2834807" cy="42481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1E1D1C"/>
                </a:solidFill>
                <a:latin typeface="Poppins"/>
                <a:ea typeface="Poppins"/>
                <a:cs typeface="Poppins"/>
                <a:sym typeface="Poppins"/>
              </a:rPr>
              <a:t>KPI’s Definition</a:t>
            </a:r>
          </a:p>
        </p:txBody>
      </p:sp>
      <p:sp>
        <p:nvSpPr>
          <p:cNvPr name="TextBox 15" id="15"/>
          <p:cNvSpPr txBox="true"/>
          <p:nvPr/>
        </p:nvSpPr>
        <p:spPr>
          <a:xfrm rot="0">
            <a:off x="13408046" y="7828756"/>
            <a:ext cx="3322791" cy="42481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1E1D1C"/>
                </a:solidFill>
                <a:latin typeface="Poppins"/>
                <a:ea typeface="Poppins"/>
                <a:cs typeface="Poppins"/>
                <a:sym typeface="Poppins"/>
              </a:rPr>
              <a:t>Conclusion</a:t>
            </a:r>
          </a:p>
        </p:txBody>
      </p:sp>
      <p:sp>
        <p:nvSpPr>
          <p:cNvPr name="TextBox 16" id="16"/>
          <p:cNvSpPr txBox="true"/>
          <p:nvPr/>
        </p:nvSpPr>
        <p:spPr>
          <a:xfrm rot="0">
            <a:off x="9547615" y="1984524"/>
            <a:ext cx="6903898" cy="1995148"/>
          </a:xfrm>
          <a:prstGeom prst="rect">
            <a:avLst/>
          </a:prstGeom>
        </p:spPr>
        <p:txBody>
          <a:bodyPr anchor="t" rtlCol="false" tIns="0" lIns="0" bIns="0" rIns="0">
            <a:spAutoFit/>
          </a:bodyPr>
          <a:lstStyle/>
          <a:p>
            <a:pPr algn="l" marL="0" indent="0" lvl="0">
              <a:lnSpc>
                <a:spcPts val="7704"/>
              </a:lnSpc>
            </a:pPr>
            <a:r>
              <a:rPr lang="en-US" sz="7200" strike="noStrike" u="none">
                <a:solidFill>
                  <a:srgbClr val="1E1D1C"/>
                </a:solidFill>
                <a:latin typeface="Raleway"/>
                <a:ea typeface="Raleway"/>
                <a:cs typeface="Raleway"/>
                <a:sym typeface="Raleway"/>
              </a:rPr>
              <a:t>Presentation Outline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5F4"/>
        </a:solidFill>
      </p:bgPr>
    </p:bg>
    <p:spTree>
      <p:nvGrpSpPr>
        <p:cNvPr id="1" name=""/>
        <p:cNvGrpSpPr/>
        <p:nvPr/>
      </p:nvGrpSpPr>
      <p:grpSpPr>
        <a:xfrm>
          <a:off x="0" y="0"/>
          <a:ext cx="0" cy="0"/>
          <a:chOff x="0" y="0"/>
          <a:chExt cx="0" cy="0"/>
        </a:xfrm>
      </p:grpSpPr>
      <p:sp>
        <p:nvSpPr>
          <p:cNvPr name="Freeform 2" id="2"/>
          <p:cNvSpPr/>
          <p:nvPr/>
        </p:nvSpPr>
        <p:spPr>
          <a:xfrm flipH="false" flipV="false" rot="0">
            <a:off x="-221612" y="-11336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5956339" y="9055075"/>
            <a:ext cx="5021707" cy="5021707"/>
          </a:xfrm>
          <a:custGeom>
            <a:avLst/>
            <a:gdLst/>
            <a:ahLst/>
            <a:cxnLst/>
            <a:rect r="r" b="b" t="t" l="l"/>
            <a:pathLst>
              <a:path h="5021707" w="5021707">
                <a:moveTo>
                  <a:pt x="0" y="0"/>
                </a:moveTo>
                <a:lnTo>
                  <a:pt x="5021706" y="0"/>
                </a:lnTo>
                <a:lnTo>
                  <a:pt x="5021706" y="5021706"/>
                </a:lnTo>
                <a:lnTo>
                  <a:pt x="0" y="50217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028700" y="4247226"/>
            <a:ext cx="404803" cy="809606"/>
          </a:xfrm>
          <a:custGeom>
            <a:avLst/>
            <a:gdLst/>
            <a:ahLst/>
            <a:cxnLst/>
            <a:rect r="r" b="b" t="t" l="l"/>
            <a:pathLst>
              <a:path h="809606" w="404803">
                <a:moveTo>
                  <a:pt x="0" y="0"/>
                </a:moveTo>
                <a:lnTo>
                  <a:pt x="404803" y="0"/>
                </a:lnTo>
                <a:lnTo>
                  <a:pt x="404803" y="809606"/>
                </a:lnTo>
                <a:lnTo>
                  <a:pt x="0" y="809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951907" y="6581936"/>
            <a:ext cx="404803" cy="809606"/>
          </a:xfrm>
          <a:custGeom>
            <a:avLst/>
            <a:gdLst/>
            <a:ahLst/>
            <a:cxnLst/>
            <a:rect r="r" b="b" t="t" l="l"/>
            <a:pathLst>
              <a:path h="809606" w="404803">
                <a:moveTo>
                  <a:pt x="0" y="0"/>
                </a:moveTo>
                <a:lnTo>
                  <a:pt x="404803" y="0"/>
                </a:lnTo>
                <a:lnTo>
                  <a:pt x="404803" y="809606"/>
                </a:lnTo>
                <a:lnTo>
                  <a:pt x="0" y="809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302036" y="6581936"/>
            <a:ext cx="404803" cy="809606"/>
          </a:xfrm>
          <a:custGeom>
            <a:avLst/>
            <a:gdLst/>
            <a:ahLst/>
            <a:cxnLst/>
            <a:rect r="r" b="b" t="t" l="l"/>
            <a:pathLst>
              <a:path h="809606" w="404803">
                <a:moveTo>
                  <a:pt x="0" y="0"/>
                </a:moveTo>
                <a:lnTo>
                  <a:pt x="404803" y="0"/>
                </a:lnTo>
                <a:lnTo>
                  <a:pt x="404803" y="809606"/>
                </a:lnTo>
                <a:lnTo>
                  <a:pt x="0" y="809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true" rot="0">
            <a:off x="911166" y="2128198"/>
            <a:ext cx="1493921" cy="1155921"/>
          </a:xfrm>
          <a:custGeom>
            <a:avLst/>
            <a:gdLst/>
            <a:ahLst/>
            <a:cxnLst/>
            <a:rect r="r" b="b" t="t" l="l"/>
            <a:pathLst>
              <a:path h="1155921" w="1493921">
                <a:moveTo>
                  <a:pt x="0" y="1155921"/>
                </a:moveTo>
                <a:lnTo>
                  <a:pt x="1493921" y="1155921"/>
                </a:lnTo>
                <a:lnTo>
                  <a:pt x="1493921" y="0"/>
                </a:lnTo>
                <a:lnTo>
                  <a:pt x="0" y="0"/>
                </a:lnTo>
                <a:lnTo>
                  <a:pt x="0" y="1155921"/>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5400000">
            <a:off x="13853169" y="2890525"/>
            <a:ext cx="1550028" cy="1550028"/>
          </a:xfrm>
          <a:custGeom>
            <a:avLst/>
            <a:gdLst/>
            <a:ahLst/>
            <a:cxnLst/>
            <a:rect r="r" b="b" t="t" l="l"/>
            <a:pathLst>
              <a:path h="1550028" w="1550028">
                <a:moveTo>
                  <a:pt x="0" y="0"/>
                </a:moveTo>
                <a:lnTo>
                  <a:pt x="1550028" y="0"/>
                </a:lnTo>
                <a:lnTo>
                  <a:pt x="1550028" y="1550028"/>
                </a:lnTo>
                <a:lnTo>
                  <a:pt x="0" y="15500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5061436" y="3190361"/>
            <a:ext cx="1789805" cy="714514"/>
          </a:xfrm>
          <a:custGeom>
            <a:avLst/>
            <a:gdLst/>
            <a:ahLst/>
            <a:cxnLst/>
            <a:rect r="r" b="b" t="t" l="l"/>
            <a:pathLst>
              <a:path h="714514" w="1789805">
                <a:moveTo>
                  <a:pt x="0" y="0"/>
                </a:moveTo>
                <a:lnTo>
                  <a:pt x="1789805" y="0"/>
                </a:lnTo>
                <a:lnTo>
                  <a:pt x="1789805" y="714514"/>
                </a:lnTo>
                <a:lnTo>
                  <a:pt x="0" y="714514"/>
                </a:lnTo>
                <a:lnTo>
                  <a:pt x="0" y="0"/>
                </a:lnTo>
                <a:close/>
              </a:path>
            </a:pathLst>
          </a:custGeom>
          <a:blipFill>
            <a:blip r:embed="rId12">
              <a:extLst>
                <a:ext uri="{96DAC541-7B7A-43D3-8B79-37D633B846F1}">
                  <asvg:svgBlip xmlns:asvg="http://schemas.microsoft.com/office/drawing/2016/SVG/main" r:embed="rId13"/>
                </a:ext>
              </a:extLst>
            </a:blip>
            <a:stretch>
              <a:fillRect l="0" t="0" r="-129902" b="-475887"/>
            </a:stretch>
          </a:blipFill>
          <a:ln cap="sq">
            <a:noFill/>
            <a:prstDash val="solid"/>
            <a:miter/>
          </a:ln>
        </p:spPr>
      </p:sp>
      <p:sp>
        <p:nvSpPr>
          <p:cNvPr name="TextBox 10" id="10"/>
          <p:cNvSpPr txBox="true"/>
          <p:nvPr/>
        </p:nvSpPr>
        <p:spPr>
          <a:xfrm rot="0">
            <a:off x="2854519" y="1693924"/>
            <a:ext cx="7362217" cy="2117979"/>
          </a:xfrm>
          <a:prstGeom prst="rect">
            <a:avLst/>
          </a:prstGeom>
        </p:spPr>
        <p:txBody>
          <a:bodyPr anchor="t" rtlCol="false" tIns="0" lIns="0" bIns="0" rIns="0">
            <a:spAutoFit/>
          </a:bodyPr>
          <a:lstStyle/>
          <a:p>
            <a:pPr algn="l" marL="0" indent="0" lvl="0">
              <a:lnSpc>
                <a:spcPts val="7488"/>
              </a:lnSpc>
              <a:spcBef>
                <a:spcPct val="0"/>
              </a:spcBef>
            </a:pPr>
            <a:r>
              <a:rPr lang="en-US" sz="7200">
                <a:solidFill>
                  <a:srgbClr val="252121"/>
                </a:solidFill>
                <a:latin typeface="Agrandir Narrow"/>
                <a:ea typeface="Agrandir Narrow"/>
                <a:cs typeface="Agrandir Narrow"/>
                <a:sym typeface="Agrandir Narrow"/>
              </a:rPr>
              <a:t>Actionabl</a:t>
            </a:r>
            <a:r>
              <a:rPr lang="en-US" sz="7200" strike="noStrike" u="none">
                <a:solidFill>
                  <a:srgbClr val="252121"/>
                </a:solidFill>
                <a:latin typeface="Agrandir Narrow"/>
                <a:ea typeface="Agrandir Narrow"/>
                <a:cs typeface="Agrandir Narrow"/>
                <a:sym typeface="Agrandir Narrow"/>
              </a:rPr>
              <a:t>e Recommendations</a:t>
            </a:r>
          </a:p>
        </p:txBody>
      </p:sp>
      <p:sp>
        <p:nvSpPr>
          <p:cNvPr name="TextBox 11" id="11"/>
          <p:cNvSpPr txBox="true"/>
          <p:nvPr/>
        </p:nvSpPr>
        <p:spPr>
          <a:xfrm rot="0">
            <a:off x="1681700" y="4741687"/>
            <a:ext cx="4422975" cy="1489710"/>
          </a:xfrm>
          <a:prstGeom prst="rect">
            <a:avLst/>
          </a:prstGeom>
        </p:spPr>
        <p:txBody>
          <a:bodyPr anchor="t" rtlCol="false" tIns="0" lIns="0" bIns="0" rIns="0">
            <a:spAutoFit/>
          </a:bodyPr>
          <a:lstStyle/>
          <a:p>
            <a:pPr algn="just">
              <a:lnSpc>
                <a:spcPts val="2940"/>
              </a:lnSpc>
            </a:pPr>
            <a:r>
              <a:rPr lang="en-US" sz="2100">
                <a:solidFill>
                  <a:srgbClr val="252121"/>
                </a:solidFill>
                <a:latin typeface="Poppins"/>
                <a:ea typeface="Poppins"/>
                <a:cs typeface="Poppins"/>
                <a:sym typeface="Poppins"/>
              </a:rPr>
              <a:t>O</a:t>
            </a:r>
            <a:r>
              <a:rPr lang="en-US" sz="2100">
                <a:solidFill>
                  <a:srgbClr val="252121"/>
                </a:solidFill>
                <a:latin typeface="Poppins"/>
                <a:ea typeface="Poppins"/>
                <a:cs typeface="Poppins"/>
                <a:sym typeface="Poppins"/>
              </a:rPr>
              <a:t>ptimize warehouse dispatch and transport schedul</a:t>
            </a:r>
            <a:r>
              <a:rPr lang="en-US" sz="2100">
                <a:solidFill>
                  <a:srgbClr val="252121"/>
                </a:solidFill>
                <a:latin typeface="Poppins"/>
                <a:ea typeface="Poppins"/>
                <a:cs typeface="Poppins"/>
                <a:sym typeface="Poppins"/>
              </a:rPr>
              <a:t>ing to minimize delivery delays </a:t>
            </a:r>
            <a:r>
              <a:rPr lang="en-US" sz="2100">
                <a:solidFill>
                  <a:srgbClr val="E36B09"/>
                </a:solidFill>
                <a:latin typeface="Poppins"/>
                <a:ea typeface="Poppins"/>
                <a:cs typeface="Poppins"/>
                <a:sym typeface="Poppins"/>
              </a:rPr>
              <a:t>(+15% improvement in OT%)</a:t>
            </a:r>
          </a:p>
        </p:txBody>
      </p:sp>
      <p:sp>
        <p:nvSpPr>
          <p:cNvPr name="TextBox 12" id="12"/>
          <p:cNvSpPr txBox="true"/>
          <p:nvPr/>
        </p:nvSpPr>
        <p:spPr>
          <a:xfrm rot="0">
            <a:off x="7604360" y="7072464"/>
            <a:ext cx="4422975" cy="1489710"/>
          </a:xfrm>
          <a:prstGeom prst="rect">
            <a:avLst/>
          </a:prstGeom>
        </p:spPr>
        <p:txBody>
          <a:bodyPr anchor="t" rtlCol="false" tIns="0" lIns="0" bIns="0" rIns="0">
            <a:spAutoFit/>
          </a:bodyPr>
          <a:lstStyle/>
          <a:p>
            <a:pPr algn="just">
              <a:lnSpc>
                <a:spcPts val="2940"/>
              </a:lnSpc>
            </a:pPr>
            <a:r>
              <a:rPr lang="en-US" sz="2100">
                <a:solidFill>
                  <a:srgbClr val="252121"/>
                </a:solidFill>
                <a:latin typeface="Poppins"/>
                <a:ea typeface="Poppins"/>
                <a:cs typeface="Poppins"/>
                <a:sym typeface="Poppins"/>
              </a:rPr>
              <a:t>Implement an </a:t>
            </a:r>
            <a:r>
              <a:rPr lang="en-US" sz="2100">
                <a:solidFill>
                  <a:srgbClr val="252121"/>
                </a:solidFill>
                <a:latin typeface="Poppins"/>
                <a:ea typeface="Poppins"/>
                <a:cs typeface="Poppins"/>
                <a:sym typeface="Poppins"/>
              </a:rPr>
              <a:t>early warning system to proactively flag potential late </a:t>
            </a:r>
            <a:r>
              <a:rPr lang="en-US" sz="2100">
                <a:solidFill>
                  <a:srgbClr val="252121"/>
                </a:solidFill>
                <a:latin typeface="Poppins"/>
                <a:ea typeface="Poppins"/>
                <a:cs typeface="Poppins"/>
                <a:sym typeface="Poppins"/>
              </a:rPr>
              <a:t>shipments </a:t>
            </a:r>
            <a:r>
              <a:rPr lang="en-US" sz="2100">
                <a:solidFill>
                  <a:srgbClr val="E36B09"/>
                </a:solidFill>
                <a:latin typeface="Poppins"/>
                <a:ea typeface="Poppins"/>
                <a:cs typeface="Poppins"/>
                <a:sym typeface="Poppins"/>
              </a:rPr>
              <a:t>(Early issue detection)</a:t>
            </a:r>
          </a:p>
        </p:txBody>
      </p:sp>
      <p:sp>
        <p:nvSpPr>
          <p:cNvPr name="TextBox 13" id="13"/>
          <p:cNvSpPr txBox="true"/>
          <p:nvPr/>
        </p:nvSpPr>
        <p:spPr>
          <a:xfrm rot="0">
            <a:off x="12981540" y="7072464"/>
            <a:ext cx="4422975" cy="1861185"/>
          </a:xfrm>
          <a:prstGeom prst="rect">
            <a:avLst/>
          </a:prstGeom>
        </p:spPr>
        <p:txBody>
          <a:bodyPr anchor="t" rtlCol="false" tIns="0" lIns="0" bIns="0" rIns="0">
            <a:spAutoFit/>
          </a:bodyPr>
          <a:lstStyle/>
          <a:p>
            <a:pPr algn="just">
              <a:lnSpc>
                <a:spcPts val="2940"/>
              </a:lnSpc>
            </a:pPr>
            <a:r>
              <a:rPr lang="en-US" sz="2100">
                <a:solidFill>
                  <a:srgbClr val="252121"/>
                </a:solidFill>
                <a:latin typeface="Poppins"/>
                <a:ea typeface="Poppins"/>
                <a:cs typeface="Poppins"/>
                <a:sym typeface="Poppins"/>
              </a:rPr>
              <a:t>Enhanc</a:t>
            </a:r>
            <a:r>
              <a:rPr lang="en-US" sz="2100">
                <a:solidFill>
                  <a:srgbClr val="252121"/>
                </a:solidFill>
                <a:latin typeface="Poppins"/>
                <a:ea typeface="Poppins"/>
                <a:cs typeface="Poppins"/>
                <a:sym typeface="Poppins"/>
              </a:rPr>
              <a:t>e coordination between inventory management and logistics to improve order completeness </a:t>
            </a:r>
            <a:r>
              <a:rPr lang="en-US" sz="2100">
                <a:solidFill>
                  <a:srgbClr val="E36B09"/>
                </a:solidFill>
                <a:latin typeface="Poppins"/>
                <a:ea typeface="Poppins"/>
                <a:cs typeface="Poppins"/>
                <a:sym typeface="Poppins"/>
              </a:rPr>
              <a:t>(Reduced late shipments)</a:t>
            </a:r>
          </a:p>
        </p:txBody>
      </p:sp>
      <p:sp>
        <p:nvSpPr>
          <p:cNvPr name="TextBox 14" id="14"/>
          <p:cNvSpPr txBox="true"/>
          <p:nvPr/>
        </p:nvSpPr>
        <p:spPr>
          <a:xfrm rot="0">
            <a:off x="12844084" y="1911962"/>
            <a:ext cx="3872750" cy="375285"/>
          </a:xfrm>
          <a:prstGeom prst="rect">
            <a:avLst/>
          </a:prstGeom>
        </p:spPr>
        <p:txBody>
          <a:bodyPr anchor="t" rtlCol="false" tIns="0" lIns="0" bIns="0" rIns="0">
            <a:spAutoFit/>
          </a:bodyPr>
          <a:lstStyle/>
          <a:p>
            <a:pPr algn="r" marL="0" indent="0" lvl="0">
              <a:lnSpc>
                <a:spcPts val="2940"/>
              </a:lnSpc>
              <a:spcBef>
                <a:spcPct val="0"/>
              </a:spcBef>
            </a:pPr>
            <a:r>
              <a:rPr lang="en-US" b="true" sz="2100">
                <a:solidFill>
                  <a:srgbClr val="252121"/>
                </a:solidFill>
                <a:latin typeface="Poppins Bold"/>
                <a:ea typeface="Poppins Bold"/>
                <a:cs typeface="Poppins Bold"/>
                <a:sym typeface="Poppins Bold"/>
              </a:rPr>
              <a:t>AtliQ Mart</a:t>
            </a:r>
          </a:p>
        </p:txBody>
      </p:sp>
      <p:sp>
        <p:nvSpPr>
          <p:cNvPr name="Freeform 15" id="15"/>
          <p:cNvSpPr/>
          <p:nvPr/>
        </p:nvSpPr>
        <p:spPr>
          <a:xfrm flipH="false" flipV="false" rot="0">
            <a:off x="6951907" y="4247226"/>
            <a:ext cx="404803" cy="809606"/>
          </a:xfrm>
          <a:custGeom>
            <a:avLst/>
            <a:gdLst/>
            <a:ahLst/>
            <a:cxnLst/>
            <a:rect r="r" b="b" t="t" l="l"/>
            <a:pathLst>
              <a:path h="809606" w="404803">
                <a:moveTo>
                  <a:pt x="0" y="0"/>
                </a:moveTo>
                <a:lnTo>
                  <a:pt x="404803" y="0"/>
                </a:lnTo>
                <a:lnTo>
                  <a:pt x="404803" y="809606"/>
                </a:lnTo>
                <a:lnTo>
                  <a:pt x="0" y="809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028700" y="6659870"/>
            <a:ext cx="404803" cy="809606"/>
          </a:xfrm>
          <a:custGeom>
            <a:avLst/>
            <a:gdLst/>
            <a:ahLst/>
            <a:cxnLst/>
            <a:rect r="r" b="b" t="t" l="l"/>
            <a:pathLst>
              <a:path h="809606" w="404803">
                <a:moveTo>
                  <a:pt x="0" y="0"/>
                </a:moveTo>
                <a:lnTo>
                  <a:pt x="404803" y="0"/>
                </a:lnTo>
                <a:lnTo>
                  <a:pt x="404803" y="809606"/>
                </a:lnTo>
                <a:lnTo>
                  <a:pt x="0" y="809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7604360" y="4655019"/>
            <a:ext cx="4422975" cy="1489710"/>
          </a:xfrm>
          <a:prstGeom prst="rect">
            <a:avLst/>
          </a:prstGeom>
        </p:spPr>
        <p:txBody>
          <a:bodyPr anchor="t" rtlCol="false" tIns="0" lIns="0" bIns="0" rIns="0">
            <a:spAutoFit/>
          </a:bodyPr>
          <a:lstStyle/>
          <a:p>
            <a:pPr algn="just">
              <a:lnSpc>
                <a:spcPts val="2940"/>
              </a:lnSpc>
            </a:pPr>
            <a:r>
              <a:rPr lang="en-US" sz="2100">
                <a:solidFill>
                  <a:srgbClr val="252121"/>
                </a:solidFill>
                <a:latin typeface="Poppins"/>
                <a:ea typeface="Poppins"/>
                <a:cs typeface="Poppins"/>
                <a:sym typeface="Poppins"/>
              </a:rPr>
              <a:t>Assign d</a:t>
            </a:r>
            <a:r>
              <a:rPr lang="en-US" sz="2100">
                <a:solidFill>
                  <a:srgbClr val="252121"/>
                </a:solidFill>
                <a:latin typeface="Poppins"/>
                <a:ea typeface="Poppins"/>
                <a:cs typeface="Poppins"/>
                <a:sym typeface="Poppins"/>
              </a:rPr>
              <a:t>edicated service SLAs to high-volume customers for prioritized </a:t>
            </a:r>
            <a:r>
              <a:rPr lang="en-US" sz="2100">
                <a:solidFill>
                  <a:srgbClr val="252121"/>
                </a:solidFill>
                <a:latin typeface="Poppins"/>
                <a:ea typeface="Poppins"/>
                <a:cs typeface="Poppins"/>
                <a:sym typeface="Poppins"/>
              </a:rPr>
              <a:t>handling </a:t>
            </a:r>
            <a:r>
              <a:rPr lang="en-US" sz="2100">
                <a:solidFill>
                  <a:srgbClr val="E36B09"/>
                </a:solidFill>
                <a:latin typeface="Poppins"/>
                <a:ea typeface="Poppins"/>
                <a:cs typeface="Poppins"/>
                <a:sym typeface="Poppins"/>
              </a:rPr>
              <a:t>(Prevent churn)</a:t>
            </a:r>
          </a:p>
        </p:txBody>
      </p:sp>
      <p:sp>
        <p:nvSpPr>
          <p:cNvPr name="TextBox 18" id="18"/>
          <p:cNvSpPr txBox="true"/>
          <p:nvPr/>
        </p:nvSpPr>
        <p:spPr>
          <a:xfrm rot="0">
            <a:off x="1651270" y="7159132"/>
            <a:ext cx="4422975" cy="1489710"/>
          </a:xfrm>
          <a:prstGeom prst="rect">
            <a:avLst/>
          </a:prstGeom>
        </p:spPr>
        <p:txBody>
          <a:bodyPr anchor="t" rtlCol="false" tIns="0" lIns="0" bIns="0" rIns="0">
            <a:spAutoFit/>
          </a:bodyPr>
          <a:lstStyle/>
          <a:p>
            <a:pPr algn="just">
              <a:lnSpc>
                <a:spcPts val="2940"/>
              </a:lnSpc>
            </a:pPr>
            <a:r>
              <a:rPr lang="en-US" sz="2100">
                <a:solidFill>
                  <a:srgbClr val="252121"/>
                </a:solidFill>
                <a:latin typeface="Poppins"/>
                <a:ea typeface="Poppins"/>
                <a:cs typeface="Poppins"/>
                <a:sym typeface="Poppins"/>
              </a:rPr>
              <a:t>Ma</a:t>
            </a:r>
            <a:r>
              <a:rPr lang="en-US" sz="2100">
                <a:solidFill>
                  <a:srgbClr val="252121"/>
                </a:solidFill>
                <a:latin typeface="Poppins"/>
                <a:ea typeface="Poppins"/>
                <a:cs typeface="Poppins"/>
                <a:sym typeface="Poppins"/>
              </a:rPr>
              <a:t>intain safety stock for top dairy SKUs to reduce stockouts and ensure availability </a:t>
            </a:r>
            <a:r>
              <a:rPr lang="en-US" sz="2100">
                <a:solidFill>
                  <a:srgbClr val="E36B09"/>
                </a:solidFill>
                <a:latin typeface="Poppins"/>
                <a:ea typeface="Poppins"/>
                <a:cs typeface="Poppins"/>
                <a:sym typeface="Poppins"/>
              </a:rPr>
              <a:t>(+10% improvement in IF%)</a:t>
            </a:r>
          </a:p>
        </p:txBody>
      </p:sp>
      <p:sp>
        <p:nvSpPr>
          <p:cNvPr name="TextBox 19" id="19"/>
          <p:cNvSpPr txBox="true"/>
          <p:nvPr/>
        </p:nvSpPr>
        <p:spPr>
          <a:xfrm rot="0">
            <a:off x="1681700" y="4276744"/>
            <a:ext cx="3872750" cy="375285"/>
          </a:xfrm>
          <a:prstGeom prst="rect">
            <a:avLst/>
          </a:prstGeom>
        </p:spPr>
        <p:txBody>
          <a:bodyPr anchor="t" rtlCol="false" tIns="0" lIns="0" bIns="0" rIns="0">
            <a:spAutoFit/>
          </a:bodyPr>
          <a:lstStyle/>
          <a:p>
            <a:pPr algn="just" marL="0" indent="0" lvl="0">
              <a:lnSpc>
                <a:spcPts val="2940"/>
              </a:lnSpc>
              <a:spcBef>
                <a:spcPct val="0"/>
              </a:spcBef>
            </a:pPr>
            <a:r>
              <a:rPr lang="en-US" b="true" sz="2100">
                <a:solidFill>
                  <a:srgbClr val="252121"/>
                </a:solidFill>
                <a:latin typeface="Poppins Bold"/>
                <a:ea typeface="Poppins Bold"/>
                <a:cs typeface="Poppins Bold"/>
                <a:sym typeface="Poppins Bold"/>
              </a:rPr>
              <a:t>Delivery Planning</a:t>
            </a:r>
          </a:p>
        </p:txBody>
      </p:sp>
      <p:sp>
        <p:nvSpPr>
          <p:cNvPr name="TextBox 20" id="20"/>
          <p:cNvSpPr txBox="true"/>
          <p:nvPr/>
        </p:nvSpPr>
        <p:spPr>
          <a:xfrm rot="0">
            <a:off x="1658126" y="6698122"/>
            <a:ext cx="3872750" cy="375285"/>
          </a:xfrm>
          <a:prstGeom prst="rect">
            <a:avLst/>
          </a:prstGeom>
        </p:spPr>
        <p:txBody>
          <a:bodyPr anchor="t" rtlCol="false" tIns="0" lIns="0" bIns="0" rIns="0">
            <a:spAutoFit/>
          </a:bodyPr>
          <a:lstStyle/>
          <a:p>
            <a:pPr algn="just" marL="0" indent="0" lvl="0">
              <a:lnSpc>
                <a:spcPts val="2940"/>
              </a:lnSpc>
              <a:spcBef>
                <a:spcPct val="0"/>
              </a:spcBef>
            </a:pPr>
            <a:r>
              <a:rPr lang="en-US" b="true" sz="2100">
                <a:solidFill>
                  <a:srgbClr val="252121"/>
                </a:solidFill>
                <a:latin typeface="Poppins Bold"/>
                <a:ea typeface="Poppins Bold"/>
                <a:cs typeface="Poppins Bold"/>
                <a:sym typeface="Poppins Bold"/>
              </a:rPr>
              <a:t>Inventory Management</a:t>
            </a:r>
          </a:p>
        </p:txBody>
      </p:sp>
      <p:sp>
        <p:nvSpPr>
          <p:cNvPr name="TextBox 21" id="21"/>
          <p:cNvSpPr txBox="true"/>
          <p:nvPr/>
        </p:nvSpPr>
        <p:spPr>
          <a:xfrm rot="0">
            <a:off x="7604360" y="4190076"/>
            <a:ext cx="3872750" cy="375285"/>
          </a:xfrm>
          <a:prstGeom prst="rect">
            <a:avLst/>
          </a:prstGeom>
        </p:spPr>
        <p:txBody>
          <a:bodyPr anchor="t" rtlCol="false" tIns="0" lIns="0" bIns="0" rIns="0">
            <a:spAutoFit/>
          </a:bodyPr>
          <a:lstStyle/>
          <a:p>
            <a:pPr algn="just" marL="0" indent="0" lvl="0">
              <a:lnSpc>
                <a:spcPts val="2940"/>
              </a:lnSpc>
              <a:spcBef>
                <a:spcPct val="0"/>
              </a:spcBef>
            </a:pPr>
            <a:r>
              <a:rPr lang="en-US" b="true" sz="2100">
                <a:solidFill>
                  <a:srgbClr val="252121"/>
                </a:solidFill>
                <a:latin typeface="Poppins Bold"/>
                <a:ea typeface="Poppins Bold"/>
                <a:cs typeface="Poppins Bold"/>
                <a:sym typeface="Poppins Bold"/>
              </a:rPr>
              <a:t>Customer Prioritization</a:t>
            </a:r>
          </a:p>
        </p:txBody>
      </p:sp>
      <p:sp>
        <p:nvSpPr>
          <p:cNvPr name="TextBox 22" id="22"/>
          <p:cNvSpPr txBox="true"/>
          <p:nvPr/>
        </p:nvSpPr>
        <p:spPr>
          <a:xfrm rot="0">
            <a:off x="7604360" y="6611454"/>
            <a:ext cx="3872750" cy="375285"/>
          </a:xfrm>
          <a:prstGeom prst="rect">
            <a:avLst/>
          </a:prstGeom>
        </p:spPr>
        <p:txBody>
          <a:bodyPr anchor="t" rtlCol="false" tIns="0" lIns="0" bIns="0" rIns="0">
            <a:spAutoFit/>
          </a:bodyPr>
          <a:lstStyle/>
          <a:p>
            <a:pPr algn="just" marL="0" indent="0" lvl="0">
              <a:lnSpc>
                <a:spcPts val="2940"/>
              </a:lnSpc>
              <a:spcBef>
                <a:spcPct val="0"/>
              </a:spcBef>
            </a:pPr>
            <a:r>
              <a:rPr lang="en-US" b="true" sz="2100">
                <a:solidFill>
                  <a:srgbClr val="252121"/>
                </a:solidFill>
                <a:latin typeface="Poppins Bold"/>
                <a:ea typeface="Poppins Bold"/>
                <a:cs typeface="Poppins Bold"/>
                <a:sym typeface="Poppins Bold"/>
              </a:rPr>
              <a:t>Performance Monitoring</a:t>
            </a:r>
          </a:p>
        </p:txBody>
      </p:sp>
      <p:sp>
        <p:nvSpPr>
          <p:cNvPr name="TextBox 23" id="23"/>
          <p:cNvSpPr txBox="true"/>
          <p:nvPr/>
        </p:nvSpPr>
        <p:spPr>
          <a:xfrm rot="0">
            <a:off x="12954489" y="6602720"/>
            <a:ext cx="3872750" cy="375285"/>
          </a:xfrm>
          <a:prstGeom prst="rect">
            <a:avLst/>
          </a:prstGeom>
        </p:spPr>
        <p:txBody>
          <a:bodyPr anchor="t" rtlCol="false" tIns="0" lIns="0" bIns="0" rIns="0">
            <a:spAutoFit/>
          </a:bodyPr>
          <a:lstStyle/>
          <a:p>
            <a:pPr algn="just" marL="0" indent="0" lvl="0">
              <a:lnSpc>
                <a:spcPts val="2940"/>
              </a:lnSpc>
              <a:spcBef>
                <a:spcPct val="0"/>
              </a:spcBef>
            </a:pPr>
            <a:r>
              <a:rPr lang="en-US" b="true" sz="2100">
                <a:solidFill>
                  <a:srgbClr val="252121"/>
                </a:solidFill>
                <a:latin typeface="Poppins Bold"/>
                <a:ea typeface="Poppins Bold"/>
                <a:cs typeface="Poppins Bold"/>
                <a:sym typeface="Poppins Bold"/>
              </a:rPr>
              <a:t>Demand Forecasting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5F4"/>
        </a:solidFill>
      </p:bgPr>
    </p:bg>
    <p:spTree>
      <p:nvGrpSpPr>
        <p:cNvPr id="1" name=""/>
        <p:cNvGrpSpPr/>
        <p:nvPr/>
      </p:nvGrpSpPr>
      <p:grpSpPr>
        <a:xfrm>
          <a:off x="0" y="0"/>
          <a:ext cx="0" cy="0"/>
          <a:chOff x="0" y="0"/>
          <a:chExt cx="0" cy="0"/>
        </a:xfrm>
      </p:grpSpPr>
      <p:grpSp>
        <p:nvGrpSpPr>
          <p:cNvPr name="Group 2" id="2"/>
          <p:cNvGrpSpPr/>
          <p:nvPr/>
        </p:nvGrpSpPr>
        <p:grpSpPr>
          <a:xfrm rot="0">
            <a:off x="8560577" y="-549724"/>
            <a:ext cx="8212389" cy="4798664"/>
            <a:chOff x="0" y="0"/>
            <a:chExt cx="1023471" cy="598035"/>
          </a:xfrm>
        </p:grpSpPr>
        <p:sp>
          <p:nvSpPr>
            <p:cNvPr name="Freeform 3" id="3"/>
            <p:cNvSpPr/>
            <p:nvPr/>
          </p:nvSpPr>
          <p:spPr>
            <a:xfrm flipH="false" flipV="false" rot="0">
              <a:off x="0" y="0"/>
              <a:ext cx="1023471" cy="598035"/>
            </a:xfrm>
            <a:custGeom>
              <a:avLst/>
              <a:gdLst/>
              <a:ahLst/>
              <a:cxnLst/>
              <a:rect r="r" b="b" t="t" l="l"/>
              <a:pathLst>
                <a:path h="598035" w="1023471">
                  <a:moveTo>
                    <a:pt x="47136" y="0"/>
                  </a:moveTo>
                  <a:lnTo>
                    <a:pt x="976336" y="0"/>
                  </a:lnTo>
                  <a:cubicBezTo>
                    <a:pt x="988837" y="0"/>
                    <a:pt x="1000826" y="4966"/>
                    <a:pt x="1009666" y="13806"/>
                  </a:cubicBezTo>
                  <a:cubicBezTo>
                    <a:pt x="1018505" y="22645"/>
                    <a:pt x="1023471" y="34634"/>
                    <a:pt x="1023471" y="47136"/>
                  </a:cubicBezTo>
                  <a:lnTo>
                    <a:pt x="1023471" y="550899"/>
                  </a:lnTo>
                  <a:cubicBezTo>
                    <a:pt x="1023471" y="563400"/>
                    <a:pt x="1018505" y="575390"/>
                    <a:pt x="1009666" y="584229"/>
                  </a:cubicBezTo>
                  <a:cubicBezTo>
                    <a:pt x="1000826" y="593069"/>
                    <a:pt x="988837" y="598035"/>
                    <a:pt x="976336" y="598035"/>
                  </a:cubicBezTo>
                  <a:lnTo>
                    <a:pt x="47136" y="598035"/>
                  </a:lnTo>
                  <a:cubicBezTo>
                    <a:pt x="34634" y="598035"/>
                    <a:pt x="22645" y="593069"/>
                    <a:pt x="13806" y="584229"/>
                  </a:cubicBezTo>
                  <a:cubicBezTo>
                    <a:pt x="4966" y="575390"/>
                    <a:pt x="0" y="563400"/>
                    <a:pt x="0" y="550899"/>
                  </a:cubicBezTo>
                  <a:lnTo>
                    <a:pt x="0" y="47136"/>
                  </a:lnTo>
                  <a:cubicBezTo>
                    <a:pt x="0" y="34634"/>
                    <a:pt x="4966" y="22645"/>
                    <a:pt x="13806" y="13806"/>
                  </a:cubicBezTo>
                  <a:cubicBezTo>
                    <a:pt x="22645" y="4966"/>
                    <a:pt x="34634" y="0"/>
                    <a:pt x="47136" y="0"/>
                  </a:cubicBezTo>
                  <a:close/>
                </a:path>
              </a:pathLst>
            </a:custGeom>
            <a:blipFill>
              <a:blip r:embed="rId2"/>
              <a:stretch>
                <a:fillRect l="0" t="-7098" r="0" b="-7098"/>
              </a:stretch>
            </a:blipFill>
          </p:spPr>
        </p:sp>
      </p:grpSp>
      <p:sp>
        <p:nvSpPr>
          <p:cNvPr name="Freeform 4" id="4"/>
          <p:cNvSpPr/>
          <p:nvPr/>
        </p:nvSpPr>
        <p:spPr>
          <a:xfrm flipH="false" flipV="false" rot="0">
            <a:off x="6846850" y="5143500"/>
            <a:ext cx="1006475" cy="1006475"/>
          </a:xfrm>
          <a:custGeom>
            <a:avLst/>
            <a:gdLst/>
            <a:ahLst/>
            <a:cxnLst/>
            <a:rect r="r" b="b" t="t" l="l"/>
            <a:pathLst>
              <a:path h="1006475" w="1006475">
                <a:moveTo>
                  <a:pt x="0" y="0"/>
                </a:moveTo>
                <a:lnTo>
                  <a:pt x="1006475" y="0"/>
                </a:lnTo>
                <a:lnTo>
                  <a:pt x="1006475" y="1006475"/>
                </a:lnTo>
                <a:lnTo>
                  <a:pt x="0" y="10064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11987210" y="5143500"/>
            <a:ext cx="1006475" cy="1006475"/>
          </a:xfrm>
          <a:custGeom>
            <a:avLst/>
            <a:gdLst/>
            <a:ahLst/>
            <a:cxnLst/>
            <a:rect r="r" b="b" t="t" l="l"/>
            <a:pathLst>
              <a:path h="1006475" w="1006475">
                <a:moveTo>
                  <a:pt x="0" y="0"/>
                </a:moveTo>
                <a:lnTo>
                  <a:pt x="1006475" y="0"/>
                </a:lnTo>
                <a:lnTo>
                  <a:pt x="1006475" y="1006475"/>
                </a:lnTo>
                <a:lnTo>
                  <a:pt x="0" y="10064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1610443" y="8410829"/>
            <a:ext cx="248342" cy="248342"/>
          </a:xfrm>
          <a:custGeom>
            <a:avLst/>
            <a:gdLst/>
            <a:ahLst/>
            <a:cxnLst/>
            <a:rect r="r" b="b" t="t" l="l"/>
            <a:pathLst>
              <a:path h="248342" w="248342">
                <a:moveTo>
                  <a:pt x="0" y="0"/>
                </a:moveTo>
                <a:lnTo>
                  <a:pt x="248341" y="0"/>
                </a:lnTo>
                <a:lnTo>
                  <a:pt x="248341" y="248342"/>
                </a:lnTo>
                <a:lnTo>
                  <a:pt x="0" y="2483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7168019" y="5464669"/>
            <a:ext cx="364136" cy="364136"/>
          </a:xfrm>
          <a:custGeom>
            <a:avLst/>
            <a:gdLst/>
            <a:ahLst/>
            <a:cxnLst/>
            <a:rect r="r" b="b" t="t" l="l"/>
            <a:pathLst>
              <a:path h="364136" w="364136">
                <a:moveTo>
                  <a:pt x="364137" y="0"/>
                </a:moveTo>
                <a:lnTo>
                  <a:pt x="0" y="0"/>
                </a:lnTo>
                <a:lnTo>
                  <a:pt x="0" y="364137"/>
                </a:lnTo>
                <a:lnTo>
                  <a:pt x="364137" y="364137"/>
                </a:lnTo>
                <a:lnTo>
                  <a:pt x="36413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12308379" y="5464669"/>
            <a:ext cx="364136" cy="364136"/>
          </a:xfrm>
          <a:custGeom>
            <a:avLst/>
            <a:gdLst/>
            <a:ahLst/>
            <a:cxnLst/>
            <a:rect r="r" b="b" t="t" l="l"/>
            <a:pathLst>
              <a:path h="364136" w="364136">
                <a:moveTo>
                  <a:pt x="364137" y="0"/>
                </a:moveTo>
                <a:lnTo>
                  <a:pt x="0" y="0"/>
                </a:lnTo>
                <a:lnTo>
                  <a:pt x="0" y="364137"/>
                </a:lnTo>
                <a:lnTo>
                  <a:pt x="364137" y="364137"/>
                </a:lnTo>
                <a:lnTo>
                  <a:pt x="36413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6831785" y="6608550"/>
            <a:ext cx="1006475" cy="1006475"/>
          </a:xfrm>
          <a:custGeom>
            <a:avLst/>
            <a:gdLst/>
            <a:ahLst/>
            <a:cxnLst/>
            <a:rect r="r" b="b" t="t" l="l"/>
            <a:pathLst>
              <a:path h="1006475" w="1006475">
                <a:moveTo>
                  <a:pt x="0" y="0"/>
                </a:moveTo>
                <a:lnTo>
                  <a:pt x="1006475" y="0"/>
                </a:lnTo>
                <a:lnTo>
                  <a:pt x="1006475" y="1006475"/>
                </a:lnTo>
                <a:lnTo>
                  <a:pt x="0" y="10064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0" id="10"/>
          <p:cNvSpPr/>
          <p:nvPr/>
        </p:nvSpPr>
        <p:spPr>
          <a:xfrm flipH="true" flipV="false" rot="0">
            <a:off x="7168019" y="6931095"/>
            <a:ext cx="364136" cy="364136"/>
          </a:xfrm>
          <a:custGeom>
            <a:avLst/>
            <a:gdLst/>
            <a:ahLst/>
            <a:cxnLst/>
            <a:rect r="r" b="b" t="t" l="l"/>
            <a:pathLst>
              <a:path h="364136" w="364136">
                <a:moveTo>
                  <a:pt x="364137" y="0"/>
                </a:moveTo>
                <a:lnTo>
                  <a:pt x="0" y="0"/>
                </a:lnTo>
                <a:lnTo>
                  <a:pt x="0" y="364137"/>
                </a:lnTo>
                <a:lnTo>
                  <a:pt x="364137" y="364137"/>
                </a:lnTo>
                <a:lnTo>
                  <a:pt x="36413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1972145" y="6587631"/>
            <a:ext cx="1006475" cy="1006475"/>
          </a:xfrm>
          <a:custGeom>
            <a:avLst/>
            <a:gdLst/>
            <a:ahLst/>
            <a:cxnLst/>
            <a:rect r="r" b="b" t="t" l="l"/>
            <a:pathLst>
              <a:path h="1006475" w="1006475">
                <a:moveTo>
                  <a:pt x="0" y="0"/>
                </a:moveTo>
                <a:lnTo>
                  <a:pt x="1006475" y="0"/>
                </a:lnTo>
                <a:lnTo>
                  <a:pt x="1006475" y="1006475"/>
                </a:lnTo>
                <a:lnTo>
                  <a:pt x="0" y="10064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2" id="12"/>
          <p:cNvSpPr/>
          <p:nvPr/>
        </p:nvSpPr>
        <p:spPr>
          <a:xfrm flipH="true" flipV="false" rot="0">
            <a:off x="12308379" y="6931095"/>
            <a:ext cx="364136" cy="364136"/>
          </a:xfrm>
          <a:custGeom>
            <a:avLst/>
            <a:gdLst/>
            <a:ahLst/>
            <a:cxnLst/>
            <a:rect r="r" b="b" t="t" l="l"/>
            <a:pathLst>
              <a:path h="364136" w="364136">
                <a:moveTo>
                  <a:pt x="364137" y="0"/>
                </a:moveTo>
                <a:lnTo>
                  <a:pt x="0" y="0"/>
                </a:lnTo>
                <a:lnTo>
                  <a:pt x="0" y="364137"/>
                </a:lnTo>
                <a:lnTo>
                  <a:pt x="364137" y="364137"/>
                </a:lnTo>
                <a:lnTo>
                  <a:pt x="36413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5400000">
            <a:off x="15753930" y="2103079"/>
            <a:ext cx="851278" cy="1702556"/>
          </a:xfrm>
          <a:custGeom>
            <a:avLst/>
            <a:gdLst/>
            <a:ahLst/>
            <a:cxnLst/>
            <a:rect r="r" b="b" t="t" l="l"/>
            <a:pathLst>
              <a:path h="1702556" w="851278">
                <a:moveTo>
                  <a:pt x="0" y="0"/>
                </a:moveTo>
                <a:lnTo>
                  <a:pt x="851278" y="0"/>
                </a:lnTo>
                <a:lnTo>
                  <a:pt x="851278" y="1702555"/>
                </a:lnTo>
                <a:lnTo>
                  <a:pt x="0" y="17025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5400000">
            <a:off x="2239851" y="6433030"/>
            <a:ext cx="1454592" cy="1360043"/>
          </a:xfrm>
          <a:custGeom>
            <a:avLst/>
            <a:gdLst/>
            <a:ahLst/>
            <a:cxnLst/>
            <a:rect r="r" b="b" t="t" l="l"/>
            <a:pathLst>
              <a:path h="1360043" w="1454592">
                <a:moveTo>
                  <a:pt x="0" y="0"/>
                </a:moveTo>
                <a:lnTo>
                  <a:pt x="1454592" y="0"/>
                </a:lnTo>
                <a:lnTo>
                  <a:pt x="1454592" y="1360044"/>
                </a:lnTo>
                <a:lnTo>
                  <a:pt x="0" y="13600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5" id="15"/>
          <p:cNvSpPr txBox="true"/>
          <p:nvPr/>
        </p:nvSpPr>
        <p:spPr>
          <a:xfrm rot="0">
            <a:off x="1011797" y="995048"/>
            <a:ext cx="6338291" cy="2739898"/>
          </a:xfrm>
          <a:prstGeom prst="rect">
            <a:avLst/>
          </a:prstGeom>
        </p:spPr>
        <p:txBody>
          <a:bodyPr anchor="t" rtlCol="false" tIns="0" lIns="0" bIns="0" rIns="0">
            <a:spAutoFit/>
          </a:bodyPr>
          <a:lstStyle/>
          <a:p>
            <a:pPr algn="l" marL="0" indent="0" lvl="0">
              <a:lnSpc>
                <a:spcPts val="6655"/>
              </a:lnSpc>
              <a:spcBef>
                <a:spcPct val="0"/>
              </a:spcBef>
            </a:pPr>
            <a:r>
              <a:rPr lang="en-US" sz="6399">
                <a:solidFill>
                  <a:srgbClr val="252121"/>
                </a:solidFill>
                <a:latin typeface="Agrandir Narrow"/>
                <a:ea typeface="Agrandir Narrow"/>
                <a:cs typeface="Agrandir Narrow"/>
                <a:sym typeface="Agrandir Narrow"/>
              </a:rPr>
              <a:t>Tools Used fo</a:t>
            </a:r>
            <a:r>
              <a:rPr lang="en-US" sz="6399" strike="noStrike" u="none">
                <a:solidFill>
                  <a:srgbClr val="252121"/>
                </a:solidFill>
                <a:latin typeface="Agrandir Narrow"/>
                <a:ea typeface="Agrandir Narrow"/>
                <a:cs typeface="Agrandir Narrow"/>
                <a:sym typeface="Agrandir Narrow"/>
              </a:rPr>
              <a:t>r Comprehen</a:t>
            </a:r>
            <a:r>
              <a:rPr lang="en-US" sz="6399" strike="noStrike" u="none">
                <a:solidFill>
                  <a:srgbClr val="252121"/>
                </a:solidFill>
                <a:latin typeface="Agrandir Narrow"/>
                <a:ea typeface="Agrandir Narrow"/>
                <a:cs typeface="Agrandir Narrow"/>
                <a:sym typeface="Agrandir Narrow"/>
              </a:rPr>
              <a:t>siv</a:t>
            </a:r>
            <a:r>
              <a:rPr lang="en-US" sz="6399" strike="noStrike" u="none">
                <a:solidFill>
                  <a:srgbClr val="252121"/>
                </a:solidFill>
                <a:latin typeface="Agrandir Narrow"/>
                <a:ea typeface="Agrandir Narrow"/>
                <a:cs typeface="Agrandir Narrow"/>
                <a:sym typeface="Agrandir Narrow"/>
              </a:rPr>
              <a:t>e</a:t>
            </a:r>
            <a:r>
              <a:rPr lang="en-US" sz="6399" strike="noStrike" u="none">
                <a:solidFill>
                  <a:srgbClr val="252121"/>
                </a:solidFill>
                <a:latin typeface="Agrandir Narrow"/>
                <a:ea typeface="Agrandir Narrow"/>
                <a:cs typeface="Agrandir Narrow"/>
                <a:sym typeface="Agrandir Narrow"/>
              </a:rPr>
              <a:t> Analysis</a:t>
            </a:r>
          </a:p>
        </p:txBody>
      </p:sp>
      <p:sp>
        <p:nvSpPr>
          <p:cNvPr name="TextBox 16" id="16"/>
          <p:cNvSpPr txBox="true"/>
          <p:nvPr/>
        </p:nvSpPr>
        <p:spPr>
          <a:xfrm rot="0">
            <a:off x="1028700" y="3668271"/>
            <a:ext cx="6041979" cy="720725"/>
          </a:xfrm>
          <a:prstGeom prst="rect">
            <a:avLst/>
          </a:prstGeom>
        </p:spPr>
        <p:txBody>
          <a:bodyPr anchor="t" rtlCol="false" tIns="0" lIns="0" bIns="0" rIns="0">
            <a:spAutoFit/>
          </a:bodyPr>
          <a:lstStyle/>
          <a:p>
            <a:pPr algn="just" marL="0" indent="0" lvl="0">
              <a:lnSpc>
                <a:spcPts val="2800"/>
              </a:lnSpc>
              <a:spcBef>
                <a:spcPct val="0"/>
              </a:spcBef>
            </a:pPr>
            <a:r>
              <a:rPr lang="en-US" sz="2000">
                <a:solidFill>
                  <a:srgbClr val="252121"/>
                </a:solidFill>
                <a:latin typeface="Poppins"/>
                <a:ea typeface="Poppins"/>
                <a:cs typeface="Poppins"/>
                <a:sym typeface="Poppins"/>
              </a:rPr>
              <a:t>Integrated BI and data manipulation tools driving Atl</a:t>
            </a:r>
            <a:r>
              <a:rPr lang="en-US" sz="2000">
                <a:solidFill>
                  <a:srgbClr val="252121"/>
                </a:solidFill>
                <a:latin typeface="Poppins"/>
                <a:ea typeface="Poppins"/>
                <a:cs typeface="Poppins"/>
                <a:sym typeface="Poppins"/>
              </a:rPr>
              <a:t>iQ Mart’s supply chain insights</a:t>
            </a:r>
          </a:p>
        </p:txBody>
      </p:sp>
      <p:sp>
        <p:nvSpPr>
          <p:cNvPr name="TextBox 17" id="17"/>
          <p:cNvSpPr txBox="true"/>
          <p:nvPr/>
        </p:nvSpPr>
        <p:spPr>
          <a:xfrm rot="0">
            <a:off x="8192865" y="5076825"/>
            <a:ext cx="3552374" cy="1073150"/>
          </a:xfrm>
          <a:prstGeom prst="rect">
            <a:avLst/>
          </a:prstGeom>
        </p:spPr>
        <p:txBody>
          <a:bodyPr anchor="t" rtlCol="false" tIns="0" lIns="0" bIns="0" rIns="0">
            <a:spAutoFit/>
          </a:bodyPr>
          <a:lstStyle/>
          <a:p>
            <a:pPr algn="just">
              <a:lnSpc>
                <a:spcPts val="2800"/>
              </a:lnSpc>
            </a:pPr>
            <a:r>
              <a:rPr lang="en-US" b="true" sz="2000">
                <a:solidFill>
                  <a:srgbClr val="252121"/>
                </a:solidFill>
                <a:latin typeface="Poppins Semi-Bold"/>
                <a:ea typeface="Poppins Semi-Bold"/>
                <a:cs typeface="Poppins Semi-Bold"/>
                <a:sym typeface="Poppins Semi-Bold"/>
              </a:rPr>
              <a:t>Power BI: </a:t>
            </a:r>
            <a:r>
              <a:rPr lang="en-US" sz="2000">
                <a:solidFill>
                  <a:srgbClr val="252121"/>
                </a:solidFill>
                <a:latin typeface="Poppins"/>
                <a:ea typeface="Poppins"/>
                <a:cs typeface="Poppins"/>
                <a:sym typeface="Poppins"/>
              </a:rPr>
              <a:t>Visualizati</a:t>
            </a:r>
            <a:r>
              <a:rPr lang="en-US" sz="2000">
                <a:solidFill>
                  <a:srgbClr val="252121"/>
                </a:solidFill>
                <a:latin typeface="Poppins"/>
                <a:ea typeface="Poppins"/>
                <a:cs typeface="Poppins"/>
                <a:sym typeface="Poppins"/>
              </a:rPr>
              <a:t>on and dashboard creation fo</a:t>
            </a:r>
            <a:r>
              <a:rPr lang="en-US" sz="2000">
                <a:solidFill>
                  <a:srgbClr val="252121"/>
                </a:solidFill>
                <a:latin typeface="Poppins"/>
                <a:ea typeface="Poppins"/>
                <a:cs typeface="Poppins"/>
                <a:sym typeface="Poppins"/>
              </a:rPr>
              <a:t>r interactive reporting</a:t>
            </a:r>
          </a:p>
        </p:txBody>
      </p:sp>
      <p:sp>
        <p:nvSpPr>
          <p:cNvPr name="TextBox 18" id="18"/>
          <p:cNvSpPr txBox="true"/>
          <p:nvPr/>
        </p:nvSpPr>
        <p:spPr>
          <a:xfrm rot="0">
            <a:off x="8192865" y="6543251"/>
            <a:ext cx="3552374" cy="1073150"/>
          </a:xfrm>
          <a:prstGeom prst="rect">
            <a:avLst/>
          </a:prstGeom>
        </p:spPr>
        <p:txBody>
          <a:bodyPr anchor="t" rtlCol="false" tIns="0" lIns="0" bIns="0" rIns="0">
            <a:spAutoFit/>
          </a:bodyPr>
          <a:lstStyle/>
          <a:p>
            <a:pPr algn="just">
              <a:lnSpc>
                <a:spcPts val="2800"/>
              </a:lnSpc>
            </a:pPr>
            <a:r>
              <a:rPr lang="en-US" b="true" sz="2000">
                <a:solidFill>
                  <a:srgbClr val="252121"/>
                </a:solidFill>
                <a:latin typeface="Poppins Semi-Bold"/>
                <a:ea typeface="Poppins Semi-Bold"/>
                <a:cs typeface="Poppins Semi-Bold"/>
                <a:sym typeface="Poppins Semi-Bold"/>
              </a:rPr>
              <a:t>Power Query: </a:t>
            </a:r>
            <a:r>
              <a:rPr lang="en-US" sz="2000">
                <a:solidFill>
                  <a:srgbClr val="252121"/>
                </a:solidFill>
                <a:latin typeface="Poppins"/>
                <a:ea typeface="Poppins"/>
                <a:cs typeface="Poppins"/>
                <a:sym typeface="Poppins"/>
              </a:rPr>
              <a:t>Da</a:t>
            </a:r>
            <a:r>
              <a:rPr lang="en-US" sz="2000">
                <a:solidFill>
                  <a:srgbClr val="252121"/>
                </a:solidFill>
                <a:latin typeface="Poppins"/>
                <a:ea typeface="Poppins"/>
                <a:cs typeface="Poppins"/>
                <a:sym typeface="Poppins"/>
              </a:rPr>
              <a:t>ta cleaning and transformation to ensure acc</a:t>
            </a:r>
            <a:r>
              <a:rPr lang="en-US" sz="2000">
                <a:solidFill>
                  <a:srgbClr val="252121"/>
                </a:solidFill>
                <a:latin typeface="Poppins"/>
                <a:ea typeface="Poppins"/>
                <a:cs typeface="Poppins"/>
                <a:sym typeface="Poppins"/>
              </a:rPr>
              <a:t>uracy</a:t>
            </a:r>
          </a:p>
        </p:txBody>
      </p:sp>
      <p:sp>
        <p:nvSpPr>
          <p:cNvPr name="TextBox 19" id="19"/>
          <p:cNvSpPr txBox="true"/>
          <p:nvPr/>
        </p:nvSpPr>
        <p:spPr>
          <a:xfrm rot="0">
            <a:off x="13235656" y="5076825"/>
            <a:ext cx="3552374" cy="1073150"/>
          </a:xfrm>
          <a:prstGeom prst="rect">
            <a:avLst/>
          </a:prstGeom>
        </p:spPr>
        <p:txBody>
          <a:bodyPr anchor="t" rtlCol="false" tIns="0" lIns="0" bIns="0" rIns="0">
            <a:spAutoFit/>
          </a:bodyPr>
          <a:lstStyle/>
          <a:p>
            <a:pPr algn="just">
              <a:lnSpc>
                <a:spcPts val="2800"/>
              </a:lnSpc>
            </a:pPr>
            <a:r>
              <a:rPr lang="en-US" b="true" sz="2000">
                <a:solidFill>
                  <a:srgbClr val="252121"/>
                </a:solidFill>
                <a:latin typeface="Poppins Semi-Bold"/>
                <a:ea typeface="Poppins Semi-Bold"/>
                <a:cs typeface="Poppins Semi-Bold"/>
                <a:sym typeface="Poppins Semi-Bold"/>
              </a:rPr>
              <a:t>SQL: </a:t>
            </a:r>
            <a:r>
              <a:rPr lang="en-US" sz="2000">
                <a:solidFill>
                  <a:srgbClr val="252121"/>
                </a:solidFill>
                <a:latin typeface="Poppins"/>
                <a:ea typeface="Poppins"/>
                <a:cs typeface="Poppins"/>
                <a:sym typeface="Poppins"/>
              </a:rPr>
              <a:t>Da</a:t>
            </a:r>
            <a:r>
              <a:rPr lang="en-US" sz="2000">
                <a:solidFill>
                  <a:srgbClr val="252121"/>
                </a:solidFill>
                <a:latin typeface="Poppins"/>
                <a:ea typeface="Poppins"/>
                <a:cs typeface="Poppins"/>
                <a:sym typeface="Poppins"/>
              </a:rPr>
              <a:t>ta querying and validation across multiple source</a:t>
            </a:r>
            <a:r>
              <a:rPr lang="en-US" sz="2000">
                <a:solidFill>
                  <a:srgbClr val="252121"/>
                </a:solidFill>
                <a:latin typeface="Poppins"/>
                <a:ea typeface="Poppins"/>
                <a:cs typeface="Poppins"/>
                <a:sym typeface="Poppins"/>
              </a:rPr>
              <a:t>s</a:t>
            </a:r>
          </a:p>
        </p:txBody>
      </p:sp>
      <p:sp>
        <p:nvSpPr>
          <p:cNvPr name="TextBox 20" id="20"/>
          <p:cNvSpPr txBox="true"/>
          <p:nvPr/>
        </p:nvSpPr>
        <p:spPr>
          <a:xfrm rot="0">
            <a:off x="13235656" y="6543251"/>
            <a:ext cx="3552374" cy="1073150"/>
          </a:xfrm>
          <a:prstGeom prst="rect">
            <a:avLst/>
          </a:prstGeom>
        </p:spPr>
        <p:txBody>
          <a:bodyPr anchor="t" rtlCol="false" tIns="0" lIns="0" bIns="0" rIns="0">
            <a:spAutoFit/>
          </a:bodyPr>
          <a:lstStyle/>
          <a:p>
            <a:pPr algn="just">
              <a:lnSpc>
                <a:spcPts val="2800"/>
              </a:lnSpc>
            </a:pPr>
            <a:r>
              <a:rPr lang="en-US" b="true" sz="2000">
                <a:solidFill>
                  <a:srgbClr val="252121"/>
                </a:solidFill>
                <a:latin typeface="Poppins Semi-Bold"/>
                <a:ea typeface="Poppins Semi-Bold"/>
                <a:cs typeface="Poppins Semi-Bold"/>
                <a:sym typeface="Poppins Semi-Bold"/>
              </a:rPr>
              <a:t>DAX: </a:t>
            </a:r>
            <a:r>
              <a:rPr lang="en-US" sz="2000">
                <a:solidFill>
                  <a:srgbClr val="252121"/>
                </a:solidFill>
                <a:latin typeface="Poppins"/>
                <a:ea typeface="Poppins"/>
                <a:cs typeface="Poppins"/>
                <a:sym typeface="Poppins"/>
              </a:rPr>
              <a:t>Advanced </a:t>
            </a:r>
            <a:r>
              <a:rPr lang="en-US" sz="2000">
                <a:solidFill>
                  <a:srgbClr val="252121"/>
                </a:solidFill>
                <a:latin typeface="Poppins"/>
                <a:ea typeface="Poppins"/>
                <a:cs typeface="Poppins"/>
                <a:sym typeface="Poppins"/>
              </a:rPr>
              <a:t>metric computations enabling deep performance insights</a:t>
            </a:r>
          </a:p>
        </p:txBody>
      </p:sp>
      <p:sp>
        <p:nvSpPr>
          <p:cNvPr name="Freeform 21" id="21"/>
          <p:cNvSpPr/>
          <p:nvPr/>
        </p:nvSpPr>
        <p:spPr>
          <a:xfrm flipH="false" flipV="false" rot="0">
            <a:off x="1028700" y="9486643"/>
            <a:ext cx="3067584" cy="107365"/>
          </a:xfrm>
          <a:custGeom>
            <a:avLst/>
            <a:gdLst/>
            <a:ahLst/>
            <a:cxnLst/>
            <a:rect r="r" b="b" t="t" l="l"/>
            <a:pathLst>
              <a:path h="107365" w="3067584">
                <a:moveTo>
                  <a:pt x="0" y="0"/>
                </a:moveTo>
                <a:lnTo>
                  <a:pt x="3067584" y="0"/>
                </a:lnTo>
                <a:lnTo>
                  <a:pt x="3067584" y="107365"/>
                </a:lnTo>
                <a:lnTo>
                  <a:pt x="0" y="107365"/>
                </a:lnTo>
                <a:lnTo>
                  <a:pt x="0" y="0"/>
                </a:lnTo>
                <a:close/>
              </a:path>
            </a:pathLst>
          </a:custGeom>
          <a:blipFill>
            <a:blip r:embed="rId13">
              <a:extLst>
                <a:ext uri="{96DAC541-7B7A-43D3-8B79-37D633B846F1}">
                  <asvg:svgBlip xmlns:asvg="http://schemas.microsoft.com/office/drawing/2016/SVG/main" r:embed="rId14"/>
                </a:ext>
              </a:extLst>
            </a:blip>
            <a:stretch>
              <a:fillRect l="-68600" t="-1263786" r="-9222" b="-2999229"/>
            </a:stretch>
          </a:blipFill>
        </p:spPr>
      </p:sp>
      <p:sp>
        <p:nvSpPr>
          <p:cNvPr name="Freeform 22" id="22"/>
          <p:cNvSpPr/>
          <p:nvPr/>
        </p:nvSpPr>
        <p:spPr>
          <a:xfrm flipH="false" flipV="false" rot="0">
            <a:off x="6831785" y="8072225"/>
            <a:ext cx="1006475" cy="1006475"/>
          </a:xfrm>
          <a:custGeom>
            <a:avLst/>
            <a:gdLst/>
            <a:ahLst/>
            <a:cxnLst/>
            <a:rect r="r" b="b" t="t" l="l"/>
            <a:pathLst>
              <a:path h="1006475" w="1006475">
                <a:moveTo>
                  <a:pt x="0" y="0"/>
                </a:moveTo>
                <a:lnTo>
                  <a:pt x="1006475" y="0"/>
                </a:lnTo>
                <a:lnTo>
                  <a:pt x="1006475" y="1006475"/>
                </a:lnTo>
                <a:lnTo>
                  <a:pt x="0" y="10064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23" id="23"/>
          <p:cNvSpPr/>
          <p:nvPr/>
        </p:nvSpPr>
        <p:spPr>
          <a:xfrm flipH="true" flipV="false" rot="0">
            <a:off x="7152955" y="8394770"/>
            <a:ext cx="364136" cy="364136"/>
          </a:xfrm>
          <a:custGeom>
            <a:avLst/>
            <a:gdLst/>
            <a:ahLst/>
            <a:cxnLst/>
            <a:rect r="r" b="b" t="t" l="l"/>
            <a:pathLst>
              <a:path h="364136" w="364136">
                <a:moveTo>
                  <a:pt x="364136" y="0"/>
                </a:moveTo>
                <a:lnTo>
                  <a:pt x="0" y="0"/>
                </a:lnTo>
                <a:lnTo>
                  <a:pt x="0" y="364137"/>
                </a:lnTo>
                <a:lnTo>
                  <a:pt x="364136" y="364137"/>
                </a:lnTo>
                <a:lnTo>
                  <a:pt x="36413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11987210" y="8031763"/>
            <a:ext cx="1006475" cy="1006475"/>
          </a:xfrm>
          <a:custGeom>
            <a:avLst/>
            <a:gdLst/>
            <a:ahLst/>
            <a:cxnLst/>
            <a:rect r="r" b="b" t="t" l="l"/>
            <a:pathLst>
              <a:path h="1006475" w="1006475">
                <a:moveTo>
                  <a:pt x="0" y="0"/>
                </a:moveTo>
                <a:lnTo>
                  <a:pt x="1006475" y="0"/>
                </a:lnTo>
                <a:lnTo>
                  <a:pt x="1006475" y="1006475"/>
                </a:lnTo>
                <a:lnTo>
                  <a:pt x="0" y="10064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25" id="25"/>
          <p:cNvSpPr/>
          <p:nvPr/>
        </p:nvSpPr>
        <p:spPr>
          <a:xfrm flipH="true" flipV="false" rot="0">
            <a:off x="12293315" y="8394770"/>
            <a:ext cx="364136" cy="364136"/>
          </a:xfrm>
          <a:custGeom>
            <a:avLst/>
            <a:gdLst/>
            <a:ahLst/>
            <a:cxnLst/>
            <a:rect r="r" b="b" t="t" l="l"/>
            <a:pathLst>
              <a:path h="364136" w="364136">
                <a:moveTo>
                  <a:pt x="364136" y="0"/>
                </a:moveTo>
                <a:lnTo>
                  <a:pt x="0" y="0"/>
                </a:lnTo>
                <a:lnTo>
                  <a:pt x="0" y="364137"/>
                </a:lnTo>
                <a:lnTo>
                  <a:pt x="364136" y="364137"/>
                </a:lnTo>
                <a:lnTo>
                  <a:pt x="36413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8177800" y="8006926"/>
            <a:ext cx="3552374" cy="1073150"/>
          </a:xfrm>
          <a:prstGeom prst="rect">
            <a:avLst/>
          </a:prstGeom>
        </p:spPr>
        <p:txBody>
          <a:bodyPr anchor="t" rtlCol="false" tIns="0" lIns="0" bIns="0" rIns="0">
            <a:spAutoFit/>
          </a:bodyPr>
          <a:lstStyle/>
          <a:p>
            <a:pPr algn="just">
              <a:lnSpc>
                <a:spcPts val="2800"/>
              </a:lnSpc>
            </a:pPr>
            <a:r>
              <a:rPr lang="en-US" b="true" sz="2000">
                <a:solidFill>
                  <a:srgbClr val="252121"/>
                </a:solidFill>
                <a:latin typeface="Poppins Semi-Bold"/>
                <a:ea typeface="Poppins Semi-Bold"/>
                <a:cs typeface="Poppins Semi-Bold"/>
                <a:sym typeface="Poppins Semi-Bold"/>
              </a:rPr>
              <a:t>Excel: </a:t>
            </a:r>
            <a:r>
              <a:rPr lang="en-US" sz="2000">
                <a:solidFill>
                  <a:srgbClr val="252121"/>
                </a:solidFill>
                <a:latin typeface="Poppins"/>
                <a:ea typeface="Poppins"/>
                <a:cs typeface="Poppins"/>
                <a:sym typeface="Poppins"/>
              </a:rPr>
              <a:t>Supplementary da</a:t>
            </a:r>
            <a:r>
              <a:rPr lang="en-US" sz="2000">
                <a:solidFill>
                  <a:srgbClr val="252121"/>
                </a:solidFill>
                <a:latin typeface="Poppins"/>
                <a:ea typeface="Poppins"/>
                <a:cs typeface="Poppins"/>
                <a:sym typeface="Poppins"/>
              </a:rPr>
              <a:t>ta analysis and manual review s</a:t>
            </a:r>
            <a:r>
              <a:rPr lang="en-US" sz="2000">
                <a:solidFill>
                  <a:srgbClr val="252121"/>
                </a:solidFill>
                <a:latin typeface="Poppins"/>
                <a:ea typeface="Poppins"/>
                <a:cs typeface="Poppins"/>
                <a:sym typeface="Poppins"/>
              </a:rPr>
              <a:t>upport</a:t>
            </a:r>
          </a:p>
        </p:txBody>
      </p:sp>
      <p:sp>
        <p:nvSpPr>
          <p:cNvPr name="TextBox 27" id="27"/>
          <p:cNvSpPr txBox="true"/>
          <p:nvPr/>
        </p:nvSpPr>
        <p:spPr>
          <a:xfrm rot="0">
            <a:off x="13220592" y="8006926"/>
            <a:ext cx="3552374" cy="720725"/>
          </a:xfrm>
          <a:prstGeom prst="rect">
            <a:avLst/>
          </a:prstGeom>
        </p:spPr>
        <p:txBody>
          <a:bodyPr anchor="t" rtlCol="false" tIns="0" lIns="0" bIns="0" rIns="0">
            <a:spAutoFit/>
          </a:bodyPr>
          <a:lstStyle/>
          <a:p>
            <a:pPr algn="l">
              <a:lnSpc>
                <a:spcPts val="2800"/>
              </a:lnSpc>
            </a:pPr>
            <a:r>
              <a:rPr lang="en-US" sz="2000" b="true">
                <a:solidFill>
                  <a:srgbClr val="252121"/>
                </a:solidFill>
                <a:latin typeface="Poppins Semi-Bold"/>
                <a:ea typeface="Poppins Semi-Bold"/>
                <a:cs typeface="Poppins Semi-Bold"/>
                <a:sym typeface="Poppins Semi-Bold"/>
              </a:rPr>
              <a:t>Canva: </a:t>
            </a:r>
            <a:r>
              <a:rPr lang="en-US" sz="2000">
                <a:solidFill>
                  <a:srgbClr val="252121"/>
                </a:solidFill>
                <a:latin typeface="Poppins"/>
                <a:ea typeface="Poppins"/>
                <a:cs typeface="Poppins"/>
                <a:sym typeface="Poppins"/>
              </a:rPr>
              <a:t>PowerPoint Presentations with slides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5F4"/>
        </a:solidFill>
      </p:bgPr>
    </p:bg>
    <p:spTree>
      <p:nvGrpSpPr>
        <p:cNvPr id="1" name=""/>
        <p:cNvGrpSpPr/>
        <p:nvPr/>
      </p:nvGrpSpPr>
      <p:grpSpPr>
        <a:xfrm>
          <a:off x="0" y="0"/>
          <a:ext cx="0" cy="0"/>
          <a:chOff x="0" y="0"/>
          <a:chExt cx="0" cy="0"/>
        </a:xfrm>
      </p:grpSpPr>
      <p:grpSp>
        <p:nvGrpSpPr>
          <p:cNvPr name="Group 2" id="2"/>
          <p:cNvGrpSpPr/>
          <p:nvPr/>
        </p:nvGrpSpPr>
        <p:grpSpPr>
          <a:xfrm rot="0">
            <a:off x="13726251" y="1923265"/>
            <a:ext cx="5427687" cy="3754240"/>
            <a:chOff x="0" y="0"/>
            <a:chExt cx="840891" cy="581630"/>
          </a:xfrm>
        </p:grpSpPr>
        <p:sp>
          <p:nvSpPr>
            <p:cNvPr name="Freeform 3" id="3"/>
            <p:cNvSpPr/>
            <p:nvPr/>
          </p:nvSpPr>
          <p:spPr>
            <a:xfrm flipH="false" flipV="false" rot="0">
              <a:off x="0" y="0"/>
              <a:ext cx="840891" cy="581630"/>
            </a:xfrm>
            <a:custGeom>
              <a:avLst/>
              <a:gdLst/>
              <a:ahLst/>
              <a:cxnLst/>
              <a:rect r="r" b="b" t="t" l="l"/>
              <a:pathLst>
                <a:path h="581630" w="840891">
                  <a:moveTo>
                    <a:pt x="71319" y="0"/>
                  </a:moveTo>
                  <a:lnTo>
                    <a:pt x="769572" y="0"/>
                  </a:lnTo>
                  <a:cubicBezTo>
                    <a:pt x="808960" y="0"/>
                    <a:pt x="840891" y="31931"/>
                    <a:pt x="840891" y="71319"/>
                  </a:cubicBezTo>
                  <a:lnTo>
                    <a:pt x="840891" y="510311"/>
                  </a:lnTo>
                  <a:cubicBezTo>
                    <a:pt x="840891" y="549699"/>
                    <a:pt x="808960" y="581630"/>
                    <a:pt x="769572" y="581630"/>
                  </a:cubicBezTo>
                  <a:lnTo>
                    <a:pt x="71319" y="581630"/>
                  </a:lnTo>
                  <a:cubicBezTo>
                    <a:pt x="31931" y="581630"/>
                    <a:pt x="0" y="549699"/>
                    <a:pt x="0" y="510311"/>
                  </a:cubicBezTo>
                  <a:lnTo>
                    <a:pt x="0" y="71319"/>
                  </a:lnTo>
                  <a:cubicBezTo>
                    <a:pt x="0" y="31931"/>
                    <a:pt x="31931" y="0"/>
                    <a:pt x="71319" y="0"/>
                  </a:cubicBezTo>
                  <a:close/>
                </a:path>
              </a:pathLst>
            </a:custGeom>
            <a:blipFill>
              <a:blip r:embed="rId2"/>
              <a:stretch>
                <a:fillRect l="-1811" t="0" r="-1811" b="0"/>
              </a:stretch>
            </a:blipFill>
          </p:spPr>
        </p:sp>
      </p:grpSp>
      <p:grpSp>
        <p:nvGrpSpPr>
          <p:cNvPr name="Group 4" id="4"/>
          <p:cNvGrpSpPr/>
          <p:nvPr/>
        </p:nvGrpSpPr>
        <p:grpSpPr>
          <a:xfrm rot="0">
            <a:off x="1546452" y="1515034"/>
            <a:ext cx="6359816" cy="4642256"/>
            <a:chOff x="0" y="0"/>
            <a:chExt cx="985302" cy="719207"/>
          </a:xfrm>
        </p:grpSpPr>
        <p:sp>
          <p:nvSpPr>
            <p:cNvPr name="Freeform 5" id="5"/>
            <p:cNvSpPr/>
            <p:nvPr/>
          </p:nvSpPr>
          <p:spPr>
            <a:xfrm flipH="false" flipV="false" rot="0">
              <a:off x="0" y="0"/>
              <a:ext cx="985302" cy="719207"/>
            </a:xfrm>
            <a:custGeom>
              <a:avLst/>
              <a:gdLst/>
              <a:ahLst/>
              <a:cxnLst/>
              <a:rect r="r" b="b" t="t" l="l"/>
              <a:pathLst>
                <a:path h="719207" w="985302">
                  <a:moveTo>
                    <a:pt x="60866" y="0"/>
                  </a:moveTo>
                  <a:lnTo>
                    <a:pt x="924436" y="0"/>
                  </a:lnTo>
                  <a:cubicBezTo>
                    <a:pt x="940579" y="0"/>
                    <a:pt x="956060" y="6413"/>
                    <a:pt x="967475" y="17827"/>
                  </a:cubicBezTo>
                  <a:cubicBezTo>
                    <a:pt x="978889" y="29242"/>
                    <a:pt x="985302" y="44723"/>
                    <a:pt x="985302" y="60866"/>
                  </a:cubicBezTo>
                  <a:lnTo>
                    <a:pt x="985302" y="658341"/>
                  </a:lnTo>
                  <a:cubicBezTo>
                    <a:pt x="985302" y="674484"/>
                    <a:pt x="978889" y="689965"/>
                    <a:pt x="967475" y="701380"/>
                  </a:cubicBezTo>
                  <a:cubicBezTo>
                    <a:pt x="956060" y="712794"/>
                    <a:pt x="940579" y="719207"/>
                    <a:pt x="924436" y="719207"/>
                  </a:cubicBezTo>
                  <a:lnTo>
                    <a:pt x="60866" y="719207"/>
                  </a:lnTo>
                  <a:cubicBezTo>
                    <a:pt x="44723" y="719207"/>
                    <a:pt x="29242" y="712794"/>
                    <a:pt x="17827" y="701380"/>
                  </a:cubicBezTo>
                  <a:cubicBezTo>
                    <a:pt x="6413" y="689965"/>
                    <a:pt x="0" y="674484"/>
                    <a:pt x="0" y="658341"/>
                  </a:cubicBezTo>
                  <a:lnTo>
                    <a:pt x="0" y="60866"/>
                  </a:lnTo>
                  <a:cubicBezTo>
                    <a:pt x="0" y="44723"/>
                    <a:pt x="6413" y="29242"/>
                    <a:pt x="17827" y="17827"/>
                  </a:cubicBezTo>
                  <a:cubicBezTo>
                    <a:pt x="29242" y="6413"/>
                    <a:pt x="44723" y="0"/>
                    <a:pt x="60866" y="0"/>
                  </a:cubicBezTo>
                  <a:close/>
                </a:path>
              </a:pathLst>
            </a:custGeom>
            <a:blipFill>
              <a:blip r:embed="rId3"/>
              <a:stretch>
                <a:fillRect l="0" t="-18499" r="0" b="-18499"/>
              </a:stretch>
            </a:blipFill>
          </p:spPr>
        </p:sp>
      </p:grpSp>
      <p:sp>
        <p:nvSpPr>
          <p:cNvPr name="Freeform 6" id="6"/>
          <p:cNvSpPr/>
          <p:nvPr/>
        </p:nvSpPr>
        <p:spPr>
          <a:xfrm flipH="false" flipV="false" rot="0">
            <a:off x="6681865" y="2041473"/>
            <a:ext cx="6307041" cy="2761962"/>
          </a:xfrm>
          <a:custGeom>
            <a:avLst/>
            <a:gdLst/>
            <a:ahLst/>
            <a:cxnLst/>
            <a:rect r="r" b="b" t="t" l="l"/>
            <a:pathLst>
              <a:path h="2761962" w="6307041">
                <a:moveTo>
                  <a:pt x="0" y="0"/>
                </a:moveTo>
                <a:lnTo>
                  <a:pt x="6307041" y="0"/>
                </a:lnTo>
                <a:lnTo>
                  <a:pt x="6307041" y="2761962"/>
                </a:lnTo>
                <a:lnTo>
                  <a:pt x="0" y="2761962"/>
                </a:lnTo>
                <a:lnTo>
                  <a:pt x="0" y="0"/>
                </a:lnTo>
                <a:close/>
              </a:path>
            </a:pathLst>
          </a:custGeom>
          <a:blipFill>
            <a:blip r:embed="rId4">
              <a:extLst>
                <a:ext uri="{96DAC541-7B7A-43D3-8B79-37D633B846F1}">
                  <asvg:svgBlip xmlns:asvg="http://schemas.microsoft.com/office/drawing/2016/SVG/main" r:embed="rId5"/>
                </a:ext>
              </a:extLst>
            </a:blip>
            <a:stretch>
              <a:fillRect l="-50925" t="-137982" r="-70337" b="-138438"/>
            </a:stretch>
          </a:blipFill>
        </p:spPr>
      </p:sp>
      <p:sp>
        <p:nvSpPr>
          <p:cNvPr name="Freeform 7" id="7"/>
          <p:cNvSpPr/>
          <p:nvPr/>
        </p:nvSpPr>
        <p:spPr>
          <a:xfrm flipH="false" flipV="false" rot="0">
            <a:off x="7123600" y="2469638"/>
            <a:ext cx="782668" cy="700487"/>
          </a:xfrm>
          <a:custGeom>
            <a:avLst/>
            <a:gdLst/>
            <a:ahLst/>
            <a:cxnLst/>
            <a:rect r="r" b="b" t="t" l="l"/>
            <a:pathLst>
              <a:path h="700487" w="782668">
                <a:moveTo>
                  <a:pt x="0" y="0"/>
                </a:moveTo>
                <a:lnTo>
                  <a:pt x="782668" y="0"/>
                </a:lnTo>
                <a:lnTo>
                  <a:pt x="782668" y="700488"/>
                </a:lnTo>
                <a:lnTo>
                  <a:pt x="0" y="7004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233486" y="5293199"/>
            <a:ext cx="692661" cy="692661"/>
          </a:xfrm>
          <a:custGeom>
            <a:avLst/>
            <a:gdLst/>
            <a:ahLst/>
            <a:cxnLst/>
            <a:rect r="r" b="b" t="t" l="l"/>
            <a:pathLst>
              <a:path h="692661" w="692661">
                <a:moveTo>
                  <a:pt x="0" y="0"/>
                </a:moveTo>
                <a:lnTo>
                  <a:pt x="692661" y="0"/>
                </a:lnTo>
                <a:lnTo>
                  <a:pt x="692661" y="692662"/>
                </a:lnTo>
                <a:lnTo>
                  <a:pt x="0" y="6926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8233486" y="7197728"/>
            <a:ext cx="692661" cy="692661"/>
          </a:xfrm>
          <a:custGeom>
            <a:avLst/>
            <a:gdLst/>
            <a:ahLst/>
            <a:cxnLst/>
            <a:rect r="r" b="b" t="t" l="l"/>
            <a:pathLst>
              <a:path h="692661" w="692661">
                <a:moveTo>
                  <a:pt x="0" y="0"/>
                </a:moveTo>
                <a:lnTo>
                  <a:pt x="692661" y="0"/>
                </a:lnTo>
                <a:lnTo>
                  <a:pt x="692661" y="692662"/>
                </a:lnTo>
                <a:lnTo>
                  <a:pt x="0" y="6926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7337770" y="2673190"/>
            <a:ext cx="338305" cy="261340"/>
          </a:xfrm>
          <a:custGeom>
            <a:avLst/>
            <a:gdLst/>
            <a:ahLst/>
            <a:cxnLst/>
            <a:rect r="r" b="b" t="t" l="l"/>
            <a:pathLst>
              <a:path h="261340" w="338305">
                <a:moveTo>
                  <a:pt x="0" y="0"/>
                </a:moveTo>
                <a:lnTo>
                  <a:pt x="338305" y="0"/>
                </a:lnTo>
                <a:lnTo>
                  <a:pt x="338305" y="261340"/>
                </a:lnTo>
                <a:lnTo>
                  <a:pt x="0" y="2613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1" id="11"/>
          <p:cNvSpPr/>
          <p:nvPr/>
        </p:nvSpPr>
        <p:spPr>
          <a:xfrm flipH="false" flipV="false" rot="0">
            <a:off x="1089508" y="2789515"/>
            <a:ext cx="913887" cy="1010869"/>
          </a:xfrm>
          <a:custGeom>
            <a:avLst/>
            <a:gdLst/>
            <a:ahLst/>
            <a:cxnLst/>
            <a:rect r="r" b="b" t="t" l="l"/>
            <a:pathLst>
              <a:path h="1010869" w="913887">
                <a:moveTo>
                  <a:pt x="0" y="0"/>
                </a:moveTo>
                <a:lnTo>
                  <a:pt x="913887" y="0"/>
                </a:lnTo>
                <a:lnTo>
                  <a:pt x="913887" y="1010870"/>
                </a:lnTo>
                <a:lnTo>
                  <a:pt x="0" y="1010870"/>
                </a:lnTo>
                <a:lnTo>
                  <a:pt x="0" y="0"/>
                </a:lnTo>
                <a:close/>
              </a:path>
            </a:pathLst>
          </a:custGeom>
          <a:blipFill>
            <a:blip r:embed="rId12">
              <a:extLst>
                <a:ext uri="{96DAC541-7B7A-43D3-8B79-37D633B846F1}">
                  <asvg:svgBlip xmlns:asvg="http://schemas.microsoft.com/office/drawing/2016/SVG/main" r:embed="rId13"/>
                </a:ext>
              </a:extLst>
            </a:blip>
            <a:stretch>
              <a:fillRect l="0" t="0" r="-179062" b="-42017"/>
            </a:stretch>
          </a:blipFill>
          <a:ln cap="sq">
            <a:noFill/>
            <a:prstDash val="solid"/>
            <a:miter/>
          </a:ln>
        </p:spPr>
      </p:sp>
      <p:sp>
        <p:nvSpPr>
          <p:cNvPr name="Freeform 12" id="12"/>
          <p:cNvSpPr/>
          <p:nvPr/>
        </p:nvSpPr>
        <p:spPr>
          <a:xfrm flipH="false" flipV="false" rot="0">
            <a:off x="15857897" y="6780843"/>
            <a:ext cx="1401403" cy="1401403"/>
          </a:xfrm>
          <a:custGeom>
            <a:avLst/>
            <a:gdLst/>
            <a:ahLst/>
            <a:cxnLst/>
            <a:rect r="r" b="b" t="t" l="l"/>
            <a:pathLst>
              <a:path h="1401403" w="1401403">
                <a:moveTo>
                  <a:pt x="0" y="0"/>
                </a:moveTo>
                <a:lnTo>
                  <a:pt x="1401403" y="0"/>
                </a:lnTo>
                <a:lnTo>
                  <a:pt x="1401403" y="1401403"/>
                </a:lnTo>
                <a:lnTo>
                  <a:pt x="0" y="140140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13" id="13"/>
          <p:cNvSpPr txBox="true"/>
          <p:nvPr/>
        </p:nvSpPr>
        <p:spPr>
          <a:xfrm rot="0">
            <a:off x="9144000" y="7405006"/>
            <a:ext cx="5538833" cy="720725"/>
          </a:xfrm>
          <a:prstGeom prst="rect">
            <a:avLst/>
          </a:prstGeom>
        </p:spPr>
        <p:txBody>
          <a:bodyPr anchor="t" rtlCol="false" tIns="0" lIns="0" bIns="0" rIns="0">
            <a:spAutoFit/>
          </a:bodyPr>
          <a:lstStyle/>
          <a:p>
            <a:pPr algn="just">
              <a:lnSpc>
                <a:spcPts val="2800"/>
              </a:lnSpc>
            </a:pPr>
            <a:r>
              <a:rPr lang="en-US" sz="2000">
                <a:solidFill>
                  <a:srgbClr val="0B0A0A"/>
                </a:solidFill>
                <a:latin typeface="Poppins"/>
                <a:ea typeface="Poppins"/>
                <a:cs typeface="Poppins"/>
                <a:sym typeface="Poppins"/>
              </a:rPr>
              <a:t>Connect with Subhojeet</a:t>
            </a:r>
            <a:r>
              <a:rPr lang="en-US" sz="2000">
                <a:solidFill>
                  <a:srgbClr val="0B0A0A"/>
                </a:solidFill>
                <a:latin typeface="Poppins"/>
                <a:ea typeface="Poppins"/>
                <a:cs typeface="Poppins"/>
                <a:sym typeface="Poppins"/>
              </a:rPr>
              <a:t> Sarkar for ongoing collaboration via </a:t>
            </a:r>
            <a:r>
              <a:rPr lang="en-US" sz="2000" u="sng">
                <a:solidFill>
                  <a:srgbClr val="0B0A0A"/>
                </a:solidFill>
                <a:latin typeface="Poppins"/>
                <a:ea typeface="Poppins"/>
                <a:cs typeface="Poppins"/>
                <a:sym typeface="Poppins"/>
                <a:hlinkClick r:id="rId16" tooltip="https://github.com/SubhojeetSarkar045"/>
              </a:rPr>
              <a:t>GitHub</a:t>
            </a:r>
            <a:r>
              <a:rPr lang="en-US" sz="2000">
                <a:solidFill>
                  <a:srgbClr val="0B0A0A"/>
                </a:solidFill>
                <a:latin typeface="Poppins"/>
                <a:ea typeface="Poppins"/>
                <a:cs typeface="Poppins"/>
                <a:sym typeface="Poppins"/>
              </a:rPr>
              <a:t>, </a:t>
            </a:r>
            <a:r>
              <a:rPr lang="en-US" sz="2000" u="sng">
                <a:solidFill>
                  <a:srgbClr val="0B0A0A"/>
                </a:solidFill>
                <a:latin typeface="Poppins"/>
                <a:ea typeface="Poppins"/>
                <a:cs typeface="Poppins"/>
                <a:sym typeface="Poppins"/>
                <a:hlinkClick r:id="rId17" tooltip="https://www.linkedin.com/in/itssubhojeetsarkar/"/>
              </a:rPr>
              <a:t>LinkedIn</a:t>
            </a:r>
            <a:r>
              <a:rPr lang="en-US" sz="2000">
                <a:solidFill>
                  <a:srgbClr val="0B0A0A"/>
                </a:solidFill>
                <a:latin typeface="Poppins"/>
                <a:ea typeface="Poppins"/>
                <a:cs typeface="Poppins"/>
                <a:sym typeface="Poppins"/>
              </a:rPr>
              <a:t>, or </a:t>
            </a:r>
            <a:r>
              <a:rPr lang="en-US" sz="2000" u="sng">
                <a:solidFill>
                  <a:srgbClr val="0B0A0A"/>
                </a:solidFill>
                <a:latin typeface="Poppins"/>
                <a:ea typeface="Poppins"/>
                <a:cs typeface="Poppins"/>
                <a:sym typeface="Poppins"/>
                <a:hlinkClick r:id="rId18" tooltip="mailto:subhojeetkumarsarkar@gmail.com"/>
              </a:rPr>
              <a:t>email</a:t>
            </a:r>
            <a:r>
              <a:rPr lang="en-US" sz="2000">
                <a:solidFill>
                  <a:srgbClr val="0B0A0A"/>
                </a:solidFill>
                <a:latin typeface="Poppins"/>
                <a:ea typeface="Poppins"/>
                <a:cs typeface="Poppins"/>
                <a:sym typeface="Poppins"/>
              </a:rPr>
              <a:t>.</a:t>
            </a:r>
          </a:p>
        </p:txBody>
      </p:sp>
      <p:sp>
        <p:nvSpPr>
          <p:cNvPr name="TextBox 14" id="14"/>
          <p:cNvSpPr txBox="true"/>
          <p:nvPr/>
        </p:nvSpPr>
        <p:spPr>
          <a:xfrm rot="0">
            <a:off x="1742084" y="6538738"/>
            <a:ext cx="6272326" cy="932942"/>
          </a:xfrm>
          <a:prstGeom prst="rect">
            <a:avLst/>
          </a:prstGeom>
        </p:spPr>
        <p:txBody>
          <a:bodyPr anchor="t" rtlCol="false" tIns="0" lIns="0" bIns="0" rIns="0">
            <a:spAutoFit/>
          </a:bodyPr>
          <a:lstStyle/>
          <a:p>
            <a:pPr algn="l" marL="0" indent="0" lvl="0">
              <a:lnSpc>
                <a:spcPts val="5824"/>
              </a:lnSpc>
              <a:spcBef>
                <a:spcPct val="0"/>
              </a:spcBef>
            </a:pPr>
            <a:r>
              <a:rPr lang="en-US" sz="5600">
                <a:solidFill>
                  <a:srgbClr val="252121"/>
                </a:solidFill>
                <a:latin typeface="Agrandir Narrow"/>
                <a:ea typeface="Agrandir Narrow"/>
                <a:cs typeface="Agrandir Narrow"/>
                <a:sym typeface="Agrandir Narrow"/>
              </a:rPr>
              <a:t>Conclusion</a:t>
            </a:r>
          </a:p>
        </p:txBody>
      </p:sp>
      <p:sp>
        <p:nvSpPr>
          <p:cNvPr name="TextBox 15" id="15"/>
          <p:cNvSpPr txBox="true"/>
          <p:nvPr/>
        </p:nvSpPr>
        <p:spPr>
          <a:xfrm rot="0">
            <a:off x="8233486" y="2606515"/>
            <a:ext cx="4099463" cy="1778000"/>
          </a:xfrm>
          <a:prstGeom prst="rect">
            <a:avLst/>
          </a:prstGeom>
        </p:spPr>
        <p:txBody>
          <a:bodyPr anchor="t" rtlCol="false" tIns="0" lIns="0" bIns="0" rIns="0">
            <a:spAutoFit/>
          </a:bodyPr>
          <a:lstStyle/>
          <a:p>
            <a:pPr algn="just">
              <a:lnSpc>
                <a:spcPts val="2800"/>
              </a:lnSpc>
            </a:pPr>
            <a:r>
              <a:rPr lang="en-US" sz="2000">
                <a:solidFill>
                  <a:srgbClr val="252121"/>
                </a:solidFill>
                <a:latin typeface="Poppins"/>
                <a:ea typeface="Poppins"/>
                <a:cs typeface="Poppins"/>
                <a:sym typeface="Poppins"/>
              </a:rPr>
              <a:t>This </a:t>
            </a:r>
            <a:r>
              <a:rPr lang="en-US" sz="2000">
                <a:solidFill>
                  <a:srgbClr val="252121"/>
                </a:solidFill>
                <a:latin typeface="Poppins"/>
                <a:ea typeface="Poppins"/>
                <a:cs typeface="Poppins"/>
                <a:sym typeface="Poppins"/>
              </a:rPr>
              <a:t>analysis translates AtliQ Mart’s operational data into </a:t>
            </a:r>
            <a:r>
              <a:rPr lang="en-US" b="true" sz="2000">
                <a:solidFill>
                  <a:srgbClr val="252121"/>
                </a:solidFill>
                <a:latin typeface="Poppins Bold"/>
                <a:ea typeface="Poppins Bold"/>
                <a:cs typeface="Poppins Bold"/>
                <a:sym typeface="Poppins Bold"/>
              </a:rPr>
              <a:t>actionable busines</a:t>
            </a:r>
            <a:r>
              <a:rPr lang="en-US" b="true" sz="2000">
                <a:solidFill>
                  <a:srgbClr val="252121"/>
                </a:solidFill>
                <a:latin typeface="Poppins Bold"/>
                <a:ea typeface="Poppins Bold"/>
                <a:cs typeface="Poppins Bold"/>
                <a:sym typeface="Poppins Bold"/>
              </a:rPr>
              <a:t>s insights</a:t>
            </a:r>
            <a:r>
              <a:rPr lang="en-US" sz="2000">
                <a:solidFill>
                  <a:srgbClr val="252121"/>
                </a:solidFill>
                <a:latin typeface="Poppins"/>
                <a:ea typeface="Poppins"/>
                <a:cs typeface="Poppins"/>
                <a:sym typeface="Poppins"/>
              </a:rPr>
              <a:t> to enhance service and support market expansion.</a:t>
            </a:r>
          </a:p>
        </p:txBody>
      </p:sp>
      <p:sp>
        <p:nvSpPr>
          <p:cNvPr name="TextBox 16" id="16"/>
          <p:cNvSpPr txBox="true"/>
          <p:nvPr/>
        </p:nvSpPr>
        <p:spPr>
          <a:xfrm rot="0">
            <a:off x="9185219" y="5226524"/>
            <a:ext cx="4281960" cy="1778000"/>
          </a:xfrm>
          <a:prstGeom prst="rect">
            <a:avLst/>
          </a:prstGeom>
        </p:spPr>
        <p:txBody>
          <a:bodyPr anchor="t" rtlCol="false" tIns="0" lIns="0" bIns="0" rIns="0">
            <a:spAutoFit/>
          </a:bodyPr>
          <a:lstStyle/>
          <a:p>
            <a:pPr algn="just">
              <a:lnSpc>
                <a:spcPts val="2800"/>
              </a:lnSpc>
            </a:pPr>
            <a:r>
              <a:rPr lang="en-US" sz="2000">
                <a:solidFill>
                  <a:srgbClr val="0B0A0A"/>
                </a:solidFill>
                <a:latin typeface="Poppins"/>
                <a:ea typeface="Poppins"/>
                <a:cs typeface="Poppins"/>
                <a:sym typeface="Poppins"/>
              </a:rPr>
              <a:t>L</a:t>
            </a:r>
            <a:r>
              <a:rPr lang="en-US" sz="2000">
                <a:solidFill>
                  <a:srgbClr val="0B0A0A"/>
                </a:solidFill>
                <a:latin typeface="Poppins"/>
                <a:ea typeface="Poppins"/>
                <a:cs typeface="Poppins"/>
                <a:sym typeface="Poppins"/>
              </a:rPr>
              <a:t>everaging data analytics is essential to sustain a </a:t>
            </a:r>
            <a:r>
              <a:rPr lang="en-US" b="true" sz="2000">
                <a:solidFill>
                  <a:srgbClr val="0B0A0A"/>
                </a:solidFill>
                <a:latin typeface="Poppins Bold"/>
                <a:ea typeface="Poppins Bold"/>
                <a:cs typeface="Poppins Bold"/>
                <a:sym typeface="Poppins Bold"/>
              </a:rPr>
              <a:t>competitive advantage</a:t>
            </a:r>
            <a:r>
              <a:rPr lang="en-US" sz="2000">
                <a:solidFill>
                  <a:srgbClr val="0B0A0A"/>
                </a:solidFill>
                <a:latin typeface="Poppins"/>
                <a:ea typeface="Poppins"/>
                <a:cs typeface="Poppins"/>
                <a:sym typeface="Poppins"/>
              </a:rPr>
              <a:t> in the fast-moving consumer goods (FMCG) sector.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36B09"/>
        </a:solidFill>
      </p:bgPr>
    </p:bg>
    <p:spTree>
      <p:nvGrpSpPr>
        <p:cNvPr id="1" name=""/>
        <p:cNvGrpSpPr/>
        <p:nvPr/>
      </p:nvGrpSpPr>
      <p:grpSpPr>
        <a:xfrm>
          <a:off x="0" y="0"/>
          <a:ext cx="0" cy="0"/>
          <a:chOff x="0" y="0"/>
          <a:chExt cx="0" cy="0"/>
        </a:xfrm>
      </p:grpSpPr>
      <p:sp>
        <p:nvSpPr>
          <p:cNvPr name="Freeform 2" id="2"/>
          <p:cNvSpPr/>
          <p:nvPr/>
        </p:nvSpPr>
        <p:spPr>
          <a:xfrm flipH="false" flipV="false" rot="0">
            <a:off x="15854267" y="1028700"/>
            <a:ext cx="1405033" cy="2057400"/>
          </a:xfrm>
          <a:custGeom>
            <a:avLst/>
            <a:gdLst/>
            <a:ahLst/>
            <a:cxnLst/>
            <a:rect r="r" b="b" t="t" l="l"/>
            <a:pathLst>
              <a:path h="2057400" w="1405033">
                <a:moveTo>
                  <a:pt x="0" y="0"/>
                </a:moveTo>
                <a:lnTo>
                  <a:pt x="1405033" y="0"/>
                </a:lnTo>
                <a:lnTo>
                  <a:pt x="1405033"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02490" y="6934686"/>
            <a:ext cx="1755692" cy="942221"/>
          </a:xfrm>
          <a:custGeom>
            <a:avLst/>
            <a:gdLst/>
            <a:ahLst/>
            <a:cxnLst/>
            <a:rect r="r" b="b" t="t" l="l"/>
            <a:pathLst>
              <a:path h="942221" w="1755692">
                <a:moveTo>
                  <a:pt x="0" y="0"/>
                </a:moveTo>
                <a:lnTo>
                  <a:pt x="1755692" y="0"/>
                </a:lnTo>
                <a:lnTo>
                  <a:pt x="1755692" y="942221"/>
                </a:lnTo>
                <a:lnTo>
                  <a:pt x="0" y="9422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2306701" y="3532827"/>
            <a:ext cx="15981299" cy="2736057"/>
          </a:xfrm>
          <a:prstGeom prst="rect">
            <a:avLst/>
          </a:prstGeom>
        </p:spPr>
        <p:txBody>
          <a:bodyPr anchor="t" rtlCol="false" tIns="0" lIns="0" bIns="0" rIns="0">
            <a:spAutoFit/>
          </a:bodyPr>
          <a:lstStyle/>
          <a:p>
            <a:pPr algn="l" marL="0" indent="0" lvl="0">
              <a:lnSpc>
                <a:spcPts val="17184"/>
              </a:lnSpc>
              <a:spcBef>
                <a:spcPct val="0"/>
              </a:spcBef>
            </a:pPr>
            <a:r>
              <a:rPr lang="en-US" b="true" sz="16523">
                <a:solidFill>
                  <a:srgbClr val="232433"/>
                </a:solidFill>
                <a:latin typeface="Agrandir Narrow Bold"/>
                <a:ea typeface="Agrandir Narrow Bold"/>
                <a:cs typeface="Agrandir Narrow Bold"/>
                <a:sym typeface="Agrandir Narrow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5F4"/>
        </a:solidFill>
      </p:bgPr>
    </p:bg>
    <p:spTree>
      <p:nvGrpSpPr>
        <p:cNvPr id="1" name=""/>
        <p:cNvGrpSpPr/>
        <p:nvPr/>
      </p:nvGrpSpPr>
      <p:grpSpPr>
        <a:xfrm>
          <a:off x="0" y="0"/>
          <a:ext cx="0" cy="0"/>
          <a:chOff x="0" y="0"/>
          <a:chExt cx="0" cy="0"/>
        </a:xfrm>
      </p:grpSpPr>
      <p:sp>
        <p:nvSpPr>
          <p:cNvPr name="Freeform 2" id="2"/>
          <p:cNvSpPr/>
          <p:nvPr/>
        </p:nvSpPr>
        <p:spPr>
          <a:xfrm flipH="false" flipV="false" rot="0">
            <a:off x="1515034" y="8181547"/>
            <a:ext cx="5342133" cy="778077"/>
          </a:xfrm>
          <a:custGeom>
            <a:avLst/>
            <a:gdLst/>
            <a:ahLst/>
            <a:cxnLst/>
            <a:rect r="r" b="b" t="t" l="l"/>
            <a:pathLst>
              <a:path h="778077" w="5342133">
                <a:moveTo>
                  <a:pt x="0" y="0"/>
                </a:moveTo>
                <a:lnTo>
                  <a:pt x="5342133" y="0"/>
                </a:lnTo>
                <a:lnTo>
                  <a:pt x="5342133" y="778077"/>
                </a:lnTo>
                <a:lnTo>
                  <a:pt x="0" y="778077"/>
                </a:lnTo>
                <a:lnTo>
                  <a:pt x="0" y="0"/>
                </a:lnTo>
                <a:close/>
              </a:path>
            </a:pathLst>
          </a:custGeom>
          <a:blipFill>
            <a:blip r:embed="rId2">
              <a:extLst>
                <a:ext uri="{96DAC541-7B7A-43D3-8B79-37D633B846F1}">
                  <asvg:svgBlip xmlns:asvg="http://schemas.microsoft.com/office/drawing/2016/SVG/main" r:embed="rId3"/>
                </a:ext>
              </a:extLst>
            </a:blip>
            <a:stretch>
              <a:fillRect l="-33209" t="-354446" r="-27614" b="-524142"/>
            </a:stretch>
          </a:blipFill>
        </p:spPr>
      </p:sp>
      <p:grpSp>
        <p:nvGrpSpPr>
          <p:cNvPr name="Group 3" id="3"/>
          <p:cNvGrpSpPr/>
          <p:nvPr/>
        </p:nvGrpSpPr>
        <p:grpSpPr>
          <a:xfrm rot="0">
            <a:off x="1932621" y="8333620"/>
            <a:ext cx="473931" cy="47393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2121"/>
            </a:solidFill>
          </p:spPr>
        </p:sp>
        <p:sp>
          <p:nvSpPr>
            <p:cNvPr name="TextBox 5" id="5"/>
            <p:cNvSpPr txBox="true"/>
            <p:nvPr/>
          </p:nvSpPr>
          <p:spPr>
            <a:xfrm>
              <a:off x="76200" y="-9525"/>
              <a:ext cx="660400" cy="746125"/>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2053291" y="8454290"/>
            <a:ext cx="232591" cy="232591"/>
          </a:xfrm>
          <a:custGeom>
            <a:avLst/>
            <a:gdLst/>
            <a:ahLst/>
            <a:cxnLst/>
            <a:rect r="r" b="b" t="t" l="l"/>
            <a:pathLst>
              <a:path h="232591" w="232591">
                <a:moveTo>
                  <a:pt x="0" y="0"/>
                </a:moveTo>
                <a:lnTo>
                  <a:pt x="232591" y="0"/>
                </a:lnTo>
                <a:lnTo>
                  <a:pt x="232591" y="232591"/>
                </a:lnTo>
                <a:lnTo>
                  <a:pt x="0" y="2325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353025" y="1059283"/>
            <a:ext cx="4906275" cy="745561"/>
          </a:xfrm>
          <a:custGeom>
            <a:avLst/>
            <a:gdLst/>
            <a:ahLst/>
            <a:cxnLst/>
            <a:rect r="r" b="b" t="t" l="l"/>
            <a:pathLst>
              <a:path h="745561" w="4906275">
                <a:moveTo>
                  <a:pt x="0" y="0"/>
                </a:moveTo>
                <a:lnTo>
                  <a:pt x="4906275" y="0"/>
                </a:lnTo>
                <a:lnTo>
                  <a:pt x="4906275" y="745561"/>
                </a:lnTo>
                <a:lnTo>
                  <a:pt x="0" y="745561"/>
                </a:lnTo>
                <a:lnTo>
                  <a:pt x="0" y="0"/>
                </a:lnTo>
                <a:close/>
              </a:path>
            </a:pathLst>
          </a:custGeom>
          <a:blipFill>
            <a:blip r:embed="rId6">
              <a:extLst>
                <a:ext uri="{96DAC541-7B7A-43D3-8B79-37D633B846F1}">
                  <asvg:svgBlip xmlns:asvg="http://schemas.microsoft.com/office/drawing/2016/SVG/main" r:embed="rId7"/>
                </a:ext>
              </a:extLst>
            </a:blip>
            <a:stretch>
              <a:fillRect l="-27939" t="-361291" r="-31752" b="-523905"/>
            </a:stretch>
          </a:blipFill>
          <a:ln w="38100" cap="rnd">
            <a:solidFill>
              <a:srgbClr val="E36B09"/>
            </a:solidFill>
            <a:prstDash val="solid"/>
            <a:round/>
          </a:ln>
        </p:spPr>
      </p:sp>
      <p:sp>
        <p:nvSpPr>
          <p:cNvPr name="Freeform 8" id="8"/>
          <p:cNvSpPr/>
          <p:nvPr/>
        </p:nvSpPr>
        <p:spPr>
          <a:xfrm flipH="false" flipV="false" rot="0">
            <a:off x="8754240" y="2994925"/>
            <a:ext cx="807182" cy="807182"/>
          </a:xfrm>
          <a:custGeom>
            <a:avLst/>
            <a:gdLst/>
            <a:ahLst/>
            <a:cxnLst/>
            <a:rect r="r" b="b" t="t" l="l"/>
            <a:pathLst>
              <a:path h="807182" w="807182">
                <a:moveTo>
                  <a:pt x="0" y="0"/>
                </a:moveTo>
                <a:lnTo>
                  <a:pt x="807182" y="0"/>
                </a:lnTo>
                <a:lnTo>
                  <a:pt x="807182" y="807182"/>
                </a:lnTo>
                <a:lnTo>
                  <a:pt x="0" y="8071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8754240" y="4284103"/>
            <a:ext cx="807182" cy="807182"/>
          </a:xfrm>
          <a:custGeom>
            <a:avLst/>
            <a:gdLst/>
            <a:ahLst/>
            <a:cxnLst/>
            <a:rect r="r" b="b" t="t" l="l"/>
            <a:pathLst>
              <a:path h="807182" w="807182">
                <a:moveTo>
                  <a:pt x="0" y="0"/>
                </a:moveTo>
                <a:lnTo>
                  <a:pt x="807182" y="0"/>
                </a:lnTo>
                <a:lnTo>
                  <a:pt x="807182" y="807181"/>
                </a:lnTo>
                <a:lnTo>
                  <a:pt x="0" y="8071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8754240" y="5577059"/>
            <a:ext cx="807182" cy="807182"/>
          </a:xfrm>
          <a:custGeom>
            <a:avLst/>
            <a:gdLst/>
            <a:ahLst/>
            <a:cxnLst/>
            <a:rect r="r" b="b" t="t" l="l"/>
            <a:pathLst>
              <a:path h="807182" w="807182">
                <a:moveTo>
                  <a:pt x="0" y="0"/>
                </a:moveTo>
                <a:lnTo>
                  <a:pt x="807182" y="0"/>
                </a:lnTo>
                <a:lnTo>
                  <a:pt x="807182" y="807182"/>
                </a:lnTo>
                <a:lnTo>
                  <a:pt x="0" y="8071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8754240" y="6870016"/>
            <a:ext cx="807182" cy="807182"/>
          </a:xfrm>
          <a:custGeom>
            <a:avLst/>
            <a:gdLst/>
            <a:ahLst/>
            <a:cxnLst/>
            <a:rect r="r" b="b" t="t" l="l"/>
            <a:pathLst>
              <a:path h="807182" w="807182">
                <a:moveTo>
                  <a:pt x="0" y="0"/>
                </a:moveTo>
                <a:lnTo>
                  <a:pt x="807182" y="0"/>
                </a:lnTo>
                <a:lnTo>
                  <a:pt x="807182" y="807182"/>
                </a:lnTo>
                <a:lnTo>
                  <a:pt x="0" y="8071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2" id="12"/>
          <p:cNvSpPr/>
          <p:nvPr/>
        </p:nvSpPr>
        <p:spPr>
          <a:xfrm flipH="false" flipV="false" rot="0">
            <a:off x="5150970" y="5571070"/>
            <a:ext cx="1298946" cy="1298946"/>
          </a:xfrm>
          <a:custGeom>
            <a:avLst/>
            <a:gdLst/>
            <a:ahLst/>
            <a:cxnLst/>
            <a:rect r="r" b="b" t="t" l="l"/>
            <a:pathLst>
              <a:path h="1298946" w="1298946">
                <a:moveTo>
                  <a:pt x="0" y="0"/>
                </a:moveTo>
                <a:lnTo>
                  <a:pt x="1298946" y="0"/>
                </a:lnTo>
                <a:lnTo>
                  <a:pt x="1298946" y="1298946"/>
                </a:lnTo>
                <a:lnTo>
                  <a:pt x="0" y="12989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7973008" y="592054"/>
            <a:ext cx="1274714" cy="1680019"/>
          </a:xfrm>
          <a:custGeom>
            <a:avLst/>
            <a:gdLst/>
            <a:ahLst/>
            <a:cxnLst/>
            <a:rect r="r" b="b" t="t" l="l"/>
            <a:pathLst>
              <a:path h="1680019" w="1274714">
                <a:moveTo>
                  <a:pt x="0" y="0"/>
                </a:moveTo>
                <a:lnTo>
                  <a:pt x="1274714" y="0"/>
                </a:lnTo>
                <a:lnTo>
                  <a:pt x="1274714" y="1680019"/>
                </a:lnTo>
                <a:lnTo>
                  <a:pt x="0" y="168001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1257027" y="1059283"/>
            <a:ext cx="1149525" cy="1124900"/>
          </a:xfrm>
          <a:custGeom>
            <a:avLst/>
            <a:gdLst/>
            <a:ahLst/>
            <a:cxnLst/>
            <a:rect r="r" b="b" t="t" l="l"/>
            <a:pathLst>
              <a:path h="1124900" w="1149525">
                <a:moveTo>
                  <a:pt x="0" y="0"/>
                </a:moveTo>
                <a:lnTo>
                  <a:pt x="1149525" y="0"/>
                </a:lnTo>
                <a:lnTo>
                  <a:pt x="1149525" y="1124900"/>
                </a:lnTo>
                <a:lnTo>
                  <a:pt x="0" y="1124900"/>
                </a:lnTo>
                <a:lnTo>
                  <a:pt x="0" y="0"/>
                </a:lnTo>
                <a:close/>
              </a:path>
            </a:pathLst>
          </a:custGeom>
          <a:blipFill>
            <a:blip r:embed="rId16"/>
            <a:stretch>
              <a:fillRect l="0" t="0" r="0" b="0"/>
            </a:stretch>
          </a:blipFill>
        </p:spPr>
      </p:sp>
      <p:sp>
        <p:nvSpPr>
          <p:cNvPr name="TextBox 15" id="15"/>
          <p:cNvSpPr txBox="true"/>
          <p:nvPr/>
        </p:nvSpPr>
        <p:spPr>
          <a:xfrm rot="0">
            <a:off x="1831789" y="2890150"/>
            <a:ext cx="5025378" cy="2487942"/>
          </a:xfrm>
          <a:prstGeom prst="rect">
            <a:avLst/>
          </a:prstGeom>
        </p:spPr>
        <p:txBody>
          <a:bodyPr anchor="t" rtlCol="false" tIns="0" lIns="0" bIns="0" rIns="0">
            <a:spAutoFit/>
          </a:bodyPr>
          <a:lstStyle/>
          <a:p>
            <a:pPr algn="l">
              <a:lnSpc>
                <a:spcPts val="8780"/>
              </a:lnSpc>
            </a:pPr>
            <a:r>
              <a:rPr lang="en-US" sz="8443">
                <a:solidFill>
                  <a:srgbClr val="252121"/>
                </a:solidFill>
                <a:latin typeface="Agrandir Narrow"/>
                <a:ea typeface="Agrandir Narrow"/>
                <a:cs typeface="Agrandir Narrow"/>
                <a:sym typeface="Agrandir Narrow"/>
              </a:rPr>
              <a:t>Company</a:t>
            </a:r>
          </a:p>
          <a:p>
            <a:pPr algn="l" marL="0" indent="0" lvl="0">
              <a:lnSpc>
                <a:spcPts val="8780"/>
              </a:lnSpc>
              <a:spcBef>
                <a:spcPct val="0"/>
              </a:spcBef>
            </a:pPr>
            <a:r>
              <a:rPr lang="en-US" sz="8443">
                <a:solidFill>
                  <a:srgbClr val="252121"/>
                </a:solidFill>
                <a:latin typeface="Agrandir Narrow"/>
                <a:ea typeface="Agrandir Narrow"/>
                <a:cs typeface="Agrandir Narrow"/>
                <a:sym typeface="Agrandir Narrow"/>
              </a:rPr>
              <a:t>Overview</a:t>
            </a:r>
          </a:p>
        </p:txBody>
      </p:sp>
      <p:sp>
        <p:nvSpPr>
          <p:cNvPr name="TextBox 16" id="16"/>
          <p:cNvSpPr txBox="true"/>
          <p:nvPr/>
        </p:nvSpPr>
        <p:spPr>
          <a:xfrm rot="0">
            <a:off x="9847798" y="2952234"/>
            <a:ext cx="6956868" cy="691540"/>
          </a:xfrm>
          <a:prstGeom prst="rect">
            <a:avLst/>
          </a:prstGeom>
        </p:spPr>
        <p:txBody>
          <a:bodyPr anchor="t" rtlCol="false" tIns="0" lIns="0" bIns="0" rIns="0">
            <a:spAutoFit/>
          </a:bodyPr>
          <a:lstStyle/>
          <a:p>
            <a:pPr algn="just">
              <a:lnSpc>
                <a:spcPts val="2715"/>
              </a:lnSpc>
            </a:pPr>
            <a:r>
              <a:rPr lang="en-US" b="true" sz="1939">
                <a:solidFill>
                  <a:srgbClr val="252121"/>
                </a:solidFill>
                <a:latin typeface="Poppins Semi-Bold"/>
                <a:ea typeface="Poppins Semi-Bold"/>
                <a:cs typeface="Poppins Semi-Bold"/>
                <a:sym typeface="Poppins Semi-Bold"/>
              </a:rPr>
              <a:t>Atl</a:t>
            </a:r>
            <a:r>
              <a:rPr lang="en-US" b="true" sz="1939">
                <a:solidFill>
                  <a:srgbClr val="252121"/>
                </a:solidFill>
                <a:latin typeface="Poppins Semi-Bold"/>
                <a:ea typeface="Poppins Semi-Bold"/>
                <a:cs typeface="Poppins Semi-Bold"/>
                <a:sym typeface="Poppins Semi-Bold"/>
              </a:rPr>
              <a:t>iQ Mart operates as an FMCG manufacturer based in Gujarat, India</a:t>
            </a:r>
          </a:p>
        </p:txBody>
      </p:sp>
      <p:sp>
        <p:nvSpPr>
          <p:cNvPr name="TextBox 17" id="17"/>
          <p:cNvSpPr txBox="true"/>
          <p:nvPr/>
        </p:nvSpPr>
        <p:spPr>
          <a:xfrm rot="0">
            <a:off x="9847798" y="5586950"/>
            <a:ext cx="6573202" cy="720725"/>
          </a:xfrm>
          <a:prstGeom prst="rect">
            <a:avLst/>
          </a:prstGeom>
        </p:spPr>
        <p:txBody>
          <a:bodyPr anchor="t" rtlCol="false" tIns="0" lIns="0" bIns="0" rIns="0">
            <a:spAutoFit/>
          </a:bodyPr>
          <a:lstStyle/>
          <a:p>
            <a:pPr algn="just">
              <a:lnSpc>
                <a:spcPts val="2800"/>
              </a:lnSpc>
              <a:spcBef>
                <a:spcPct val="0"/>
              </a:spcBef>
            </a:pPr>
            <a:r>
              <a:rPr lang="en-US" b="true" sz="2000">
                <a:solidFill>
                  <a:srgbClr val="252121"/>
                </a:solidFill>
                <a:latin typeface="Poppins Bold"/>
                <a:ea typeface="Poppins Bold"/>
                <a:cs typeface="Poppins Bold"/>
                <a:sym typeface="Poppins Bold"/>
              </a:rPr>
              <a:t>Strat</a:t>
            </a:r>
            <a:r>
              <a:rPr lang="en-US" b="true" sz="2000" strike="noStrike" u="none">
                <a:solidFill>
                  <a:srgbClr val="252121"/>
                </a:solidFill>
                <a:latin typeface="Poppins Bold"/>
                <a:ea typeface="Poppins Bold"/>
                <a:cs typeface="Poppins Bold"/>
                <a:sym typeface="Poppins Bold"/>
              </a:rPr>
              <a:t>egi</a:t>
            </a:r>
            <a:r>
              <a:rPr lang="en-US" b="true" sz="2000" strike="noStrike" u="none">
                <a:solidFill>
                  <a:srgbClr val="252121"/>
                </a:solidFill>
                <a:latin typeface="Poppins Bold"/>
                <a:ea typeface="Poppins Bold"/>
                <a:cs typeface="Poppins Bold"/>
                <a:sym typeface="Poppins Bold"/>
              </a:rPr>
              <a:t>c</a:t>
            </a:r>
            <a:r>
              <a:rPr lang="en-US" b="true" sz="2000" strike="noStrike" u="none">
                <a:solidFill>
                  <a:srgbClr val="252121"/>
                </a:solidFill>
                <a:latin typeface="Poppins Bold"/>
                <a:ea typeface="Poppins Bold"/>
                <a:cs typeface="Poppins Bold"/>
                <a:sym typeface="Poppins Bold"/>
              </a:rPr>
              <a:t> </a:t>
            </a:r>
            <a:r>
              <a:rPr lang="en-US" b="true" sz="2000" strike="noStrike" u="none">
                <a:solidFill>
                  <a:srgbClr val="252121"/>
                </a:solidFill>
                <a:latin typeface="Poppins Bold"/>
                <a:ea typeface="Poppins Bold"/>
                <a:cs typeface="Poppins Bold"/>
                <a:sym typeface="Poppins Bold"/>
              </a:rPr>
              <a:t>g</a:t>
            </a:r>
            <a:r>
              <a:rPr lang="en-US" b="true" sz="2000" strike="noStrike" u="none">
                <a:solidFill>
                  <a:srgbClr val="252121"/>
                </a:solidFill>
                <a:latin typeface="Poppins Bold"/>
                <a:ea typeface="Poppins Bold"/>
                <a:cs typeface="Poppins Bold"/>
                <a:sym typeface="Poppins Bold"/>
              </a:rPr>
              <a:t>o</a:t>
            </a:r>
            <a:r>
              <a:rPr lang="en-US" b="true" sz="2000" strike="noStrike" u="none">
                <a:solidFill>
                  <a:srgbClr val="252121"/>
                </a:solidFill>
                <a:latin typeface="Poppins Bold"/>
                <a:ea typeface="Poppins Bold"/>
                <a:cs typeface="Poppins Bold"/>
                <a:sym typeface="Poppins Bold"/>
              </a:rPr>
              <a:t>al:</a:t>
            </a:r>
            <a:r>
              <a:rPr lang="en-US" b="true" sz="2000" strike="noStrike" u="none">
                <a:solidFill>
                  <a:srgbClr val="252121"/>
                </a:solidFill>
                <a:latin typeface="Poppins Semi-Bold"/>
                <a:ea typeface="Poppins Semi-Bold"/>
                <a:cs typeface="Poppins Semi-Bold"/>
                <a:sym typeface="Poppins Semi-Bold"/>
              </a:rPr>
              <a:t> expa</a:t>
            </a:r>
            <a:r>
              <a:rPr lang="en-US" b="true" sz="2000" strike="noStrike" u="none">
                <a:solidFill>
                  <a:srgbClr val="252121"/>
                </a:solidFill>
                <a:latin typeface="Poppins Semi-Bold"/>
                <a:ea typeface="Poppins Semi-Bold"/>
                <a:cs typeface="Poppins Semi-Bold"/>
                <a:sym typeface="Poppins Semi-Bold"/>
              </a:rPr>
              <a:t>n</a:t>
            </a:r>
            <a:r>
              <a:rPr lang="en-US" b="true" sz="2000" strike="noStrike" u="none">
                <a:solidFill>
                  <a:srgbClr val="252121"/>
                </a:solidFill>
                <a:latin typeface="Poppins Semi-Bold"/>
                <a:ea typeface="Poppins Semi-Bold"/>
                <a:cs typeface="Poppins Semi-Bold"/>
                <a:sym typeface="Poppins Semi-Bold"/>
              </a:rPr>
              <a:t>d presen</a:t>
            </a:r>
            <a:r>
              <a:rPr lang="en-US" b="true" sz="2000" strike="noStrike" u="none">
                <a:solidFill>
                  <a:srgbClr val="252121"/>
                </a:solidFill>
                <a:latin typeface="Poppins Semi-Bold"/>
                <a:ea typeface="Poppins Semi-Bold"/>
                <a:cs typeface="Poppins Semi-Bold"/>
                <a:sym typeface="Poppins Semi-Bold"/>
              </a:rPr>
              <a:t>ce</a:t>
            </a:r>
            <a:r>
              <a:rPr lang="en-US" b="true" sz="2000" strike="noStrike" u="none">
                <a:solidFill>
                  <a:srgbClr val="252121"/>
                </a:solidFill>
                <a:latin typeface="Poppins Semi-Bold"/>
                <a:ea typeface="Poppins Semi-Bold"/>
                <a:cs typeface="Poppins Semi-Bold"/>
                <a:sym typeface="Poppins Semi-Bold"/>
              </a:rPr>
              <a:t> i</a:t>
            </a:r>
            <a:r>
              <a:rPr lang="en-US" b="true" sz="2000" strike="noStrike" u="none">
                <a:solidFill>
                  <a:srgbClr val="252121"/>
                </a:solidFill>
                <a:latin typeface="Poppins Semi-Bold"/>
                <a:ea typeface="Poppins Semi-Bold"/>
                <a:cs typeface="Poppins Semi-Bold"/>
                <a:sym typeface="Poppins Semi-Bold"/>
              </a:rPr>
              <a:t>n</a:t>
            </a:r>
            <a:r>
              <a:rPr lang="en-US" b="true" sz="2000" strike="noStrike" u="none">
                <a:solidFill>
                  <a:srgbClr val="252121"/>
                </a:solidFill>
                <a:latin typeface="Poppins Semi-Bold"/>
                <a:ea typeface="Poppins Semi-Bold"/>
                <a:cs typeface="Poppins Semi-Bold"/>
                <a:sym typeface="Poppins Semi-Bold"/>
              </a:rPr>
              <a:t>t</a:t>
            </a:r>
            <a:r>
              <a:rPr lang="en-US" b="true" sz="2000" strike="noStrike" u="none">
                <a:solidFill>
                  <a:srgbClr val="252121"/>
                </a:solidFill>
                <a:latin typeface="Poppins Semi-Bold"/>
                <a:ea typeface="Poppins Semi-Bold"/>
                <a:cs typeface="Poppins Semi-Bold"/>
                <a:sym typeface="Poppins Semi-Bold"/>
              </a:rPr>
              <a:t>o T</a:t>
            </a:r>
            <a:r>
              <a:rPr lang="en-US" b="true" sz="2000" strike="noStrike" u="none">
                <a:solidFill>
                  <a:srgbClr val="252121"/>
                </a:solidFill>
                <a:latin typeface="Poppins Semi-Bold"/>
                <a:ea typeface="Poppins Semi-Bold"/>
                <a:cs typeface="Poppins Semi-Bold"/>
                <a:sym typeface="Poppins Semi-Bold"/>
              </a:rPr>
              <a:t>ier-1 c</a:t>
            </a:r>
            <a:r>
              <a:rPr lang="en-US" b="true" sz="2000" strike="noStrike" u="none">
                <a:solidFill>
                  <a:srgbClr val="252121"/>
                </a:solidFill>
                <a:latin typeface="Poppins Semi-Bold"/>
                <a:ea typeface="Poppins Semi-Bold"/>
                <a:cs typeface="Poppins Semi-Bold"/>
                <a:sym typeface="Poppins Semi-Bold"/>
              </a:rPr>
              <a:t>i</a:t>
            </a:r>
            <a:r>
              <a:rPr lang="en-US" b="true" sz="2000" strike="noStrike" u="none">
                <a:solidFill>
                  <a:srgbClr val="252121"/>
                </a:solidFill>
                <a:latin typeface="Poppins Semi-Bold"/>
                <a:ea typeface="Poppins Semi-Bold"/>
                <a:cs typeface="Poppins Semi-Bold"/>
                <a:sym typeface="Poppins Semi-Bold"/>
              </a:rPr>
              <a:t>tie</a:t>
            </a:r>
            <a:r>
              <a:rPr lang="en-US" b="true" sz="2000" strike="noStrike" u="none">
                <a:solidFill>
                  <a:srgbClr val="252121"/>
                </a:solidFill>
                <a:latin typeface="Poppins Semi-Bold"/>
                <a:ea typeface="Poppins Semi-Bold"/>
                <a:cs typeface="Poppins Semi-Bold"/>
                <a:sym typeface="Poppins Semi-Bold"/>
              </a:rPr>
              <a:t>s</a:t>
            </a:r>
            <a:r>
              <a:rPr lang="en-US" b="true" sz="2000" strike="noStrike" u="none">
                <a:solidFill>
                  <a:srgbClr val="252121"/>
                </a:solidFill>
                <a:latin typeface="Poppins Semi-Bold"/>
                <a:ea typeface="Poppins Semi-Bold"/>
                <a:cs typeface="Poppins Semi-Bold"/>
                <a:sym typeface="Poppins Semi-Bold"/>
              </a:rPr>
              <a:t> </a:t>
            </a:r>
            <a:r>
              <a:rPr lang="en-US" b="true" sz="2000" strike="noStrike" u="none">
                <a:solidFill>
                  <a:srgbClr val="252121"/>
                </a:solidFill>
                <a:latin typeface="Poppins Semi-Bold"/>
                <a:ea typeface="Poppins Semi-Bold"/>
                <a:cs typeface="Poppins Semi-Bold"/>
                <a:sym typeface="Poppins Semi-Bold"/>
              </a:rPr>
              <a:t>wi</a:t>
            </a:r>
            <a:r>
              <a:rPr lang="en-US" b="true" sz="2000" strike="noStrike" u="none">
                <a:solidFill>
                  <a:srgbClr val="252121"/>
                </a:solidFill>
                <a:latin typeface="Poppins Semi-Bold"/>
                <a:ea typeface="Poppins Semi-Bold"/>
                <a:cs typeface="Poppins Semi-Bold"/>
                <a:sym typeface="Poppins Semi-Bold"/>
              </a:rPr>
              <a:t>t</a:t>
            </a:r>
            <a:r>
              <a:rPr lang="en-US" b="true" sz="2000" strike="noStrike" u="none">
                <a:solidFill>
                  <a:srgbClr val="252121"/>
                </a:solidFill>
                <a:latin typeface="Poppins Semi-Bold"/>
                <a:ea typeface="Poppins Semi-Bold"/>
                <a:cs typeface="Poppins Semi-Bold"/>
                <a:sym typeface="Poppins Semi-Bold"/>
              </a:rPr>
              <a:t>h</a:t>
            </a:r>
            <a:r>
              <a:rPr lang="en-US" b="true" sz="2000" strike="noStrike" u="none">
                <a:solidFill>
                  <a:srgbClr val="252121"/>
                </a:solidFill>
                <a:latin typeface="Poppins Semi-Bold"/>
                <a:ea typeface="Poppins Semi-Bold"/>
                <a:cs typeface="Poppins Semi-Bold"/>
                <a:sym typeface="Poppins Semi-Bold"/>
              </a:rPr>
              <a:t>in two years</a:t>
            </a:r>
          </a:p>
        </p:txBody>
      </p:sp>
      <p:sp>
        <p:nvSpPr>
          <p:cNvPr name="TextBox 18" id="18"/>
          <p:cNvSpPr txBox="true"/>
          <p:nvPr/>
        </p:nvSpPr>
        <p:spPr>
          <a:xfrm rot="0">
            <a:off x="9847798" y="4293993"/>
            <a:ext cx="6573202" cy="720725"/>
          </a:xfrm>
          <a:prstGeom prst="rect">
            <a:avLst/>
          </a:prstGeom>
        </p:spPr>
        <p:txBody>
          <a:bodyPr anchor="t" rtlCol="false" tIns="0" lIns="0" bIns="0" rIns="0">
            <a:spAutoFit/>
          </a:bodyPr>
          <a:lstStyle/>
          <a:p>
            <a:pPr algn="just">
              <a:lnSpc>
                <a:spcPts val="2800"/>
              </a:lnSpc>
              <a:spcBef>
                <a:spcPct val="0"/>
              </a:spcBef>
            </a:pPr>
            <a:r>
              <a:rPr lang="en-US" b="true" sz="2000">
                <a:solidFill>
                  <a:srgbClr val="252121"/>
                </a:solidFill>
                <a:latin typeface="Poppins Semi-Bold"/>
                <a:ea typeface="Poppins Semi-Bold"/>
                <a:cs typeface="Poppins Semi-Bold"/>
                <a:sym typeface="Poppins Semi-Bold"/>
              </a:rPr>
              <a:t>C</a:t>
            </a:r>
            <a:r>
              <a:rPr lang="en-US" b="true" sz="2000" strike="noStrike" u="none">
                <a:solidFill>
                  <a:srgbClr val="252121"/>
                </a:solidFill>
                <a:latin typeface="Poppins Semi-Bold"/>
                <a:ea typeface="Poppins Semi-Bold"/>
                <a:cs typeface="Poppins Semi-Bold"/>
                <a:sym typeface="Poppins Semi-Bold"/>
              </a:rPr>
              <a:t>ore op</a:t>
            </a:r>
            <a:r>
              <a:rPr lang="en-US" b="true" sz="2000" strike="noStrike" u="none">
                <a:solidFill>
                  <a:srgbClr val="252121"/>
                </a:solidFill>
                <a:latin typeface="Poppins Semi-Bold"/>
                <a:ea typeface="Poppins Semi-Bold"/>
                <a:cs typeface="Poppins Semi-Bold"/>
                <a:sym typeface="Poppins Semi-Bold"/>
              </a:rPr>
              <a:t>era</a:t>
            </a:r>
            <a:r>
              <a:rPr lang="en-US" b="true" sz="2000" strike="noStrike" u="none">
                <a:solidFill>
                  <a:srgbClr val="252121"/>
                </a:solidFill>
                <a:latin typeface="Poppins Semi-Bold"/>
                <a:ea typeface="Poppins Semi-Bold"/>
                <a:cs typeface="Poppins Semi-Bold"/>
                <a:sym typeface="Poppins Semi-Bold"/>
              </a:rPr>
              <a:t>ti</a:t>
            </a:r>
            <a:r>
              <a:rPr lang="en-US" b="true" sz="2000" strike="noStrike" u="none">
                <a:solidFill>
                  <a:srgbClr val="252121"/>
                </a:solidFill>
                <a:latin typeface="Poppins Semi-Bold"/>
                <a:ea typeface="Poppins Semi-Bold"/>
                <a:cs typeface="Poppins Semi-Bold"/>
                <a:sym typeface="Poppins Semi-Bold"/>
              </a:rPr>
              <a:t>ons</a:t>
            </a:r>
            <a:r>
              <a:rPr lang="en-US" b="true" sz="2000" strike="noStrike" u="none">
                <a:solidFill>
                  <a:srgbClr val="252121"/>
                </a:solidFill>
                <a:latin typeface="Poppins Semi-Bold"/>
                <a:ea typeface="Poppins Semi-Bold"/>
                <a:cs typeface="Poppins Semi-Bold"/>
                <a:sym typeface="Poppins Semi-Bold"/>
              </a:rPr>
              <a:t> </a:t>
            </a:r>
            <a:r>
              <a:rPr lang="en-US" b="true" sz="2000" strike="noStrike" u="none">
                <a:solidFill>
                  <a:srgbClr val="252121"/>
                </a:solidFill>
                <a:latin typeface="Poppins Semi-Bold"/>
                <a:ea typeface="Poppins Semi-Bold"/>
                <a:cs typeface="Poppins Semi-Bold"/>
                <a:sym typeface="Poppins Semi-Bold"/>
              </a:rPr>
              <a:t>f</a:t>
            </a:r>
            <a:r>
              <a:rPr lang="en-US" b="true" sz="2000" strike="noStrike" u="none">
                <a:solidFill>
                  <a:srgbClr val="252121"/>
                </a:solidFill>
                <a:latin typeface="Poppins Semi-Bold"/>
                <a:ea typeface="Poppins Semi-Bold"/>
                <a:cs typeface="Poppins Semi-Bold"/>
                <a:sym typeface="Poppins Semi-Bold"/>
              </a:rPr>
              <a:t>o</a:t>
            </a:r>
            <a:r>
              <a:rPr lang="en-US" b="true" sz="2000" strike="noStrike" u="none">
                <a:solidFill>
                  <a:srgbClr val="252121"/>
                </a:solidFill>
                <a:latin typeface="Poppins Semi-Bold"/>
                <a:ea typeface="Poppins Semi-Bold"/>
                <a:cs typeface="Poppins Semi-Bold"/>
                <a:sym typeface="Poppins Semi-Bold"/>
              </a:rPr>
              <a:t>c</a:t>
            </a:r>
            <a:r>
              <a:rPr lang="en-US" b="true" sz="2000" strike="noStrike" u="none">
                <a:solidFill>
                  <a:srgbClr val="252121"/>
                </a:solidFill>
                <a:latin typeface="Poppins Semi-Bold"/>
                <a:ea typeface="Poppins Semi-Bold"/>
                <a:cs typeface="Poppins Semi-Bold"/>
                <a:sym typeface="Poppins Semi-Bold"/>
              </a:rPr>
              <a:t>us on</a:t>
            </a:r>
            <a:r>
              <a:rPr lang="en-US" b="true" sz="2000" strike="noStrike" u="none">
                <a:solidFill>
                  <a:srgbClr val="252121"/>
                </a:solidFill>
                <a:latin typeface="Poppins Semi-Bold"/>
                <a:ea typeface="Poppins Semi-Bold"/>
                <a:cs typeface="Poppins Semi-Bold"/>
                <a:sym typeface="Poppins Semi-Bold"/>
              </a:rPr>
              <a:t> Sur</a:t>
            </a:r>
            <a:r>
              <a:rPr lang="en-US" b="true" sz="2000" strike="noStrike" u="none">
                <a:solidFill>
                  <a:srgbClr val="252121"/>
                </a:solidFill>
                <a:latin typeface="Poppins Semi-Bold"/>
                <a:ea typeface="Poppins Semi-Bold"/>
                <a:cs typeface="Poppins Semi-Bold"/>
                <a:sym typeface="Poppins Semi-Bold"/>
              </a:rPr>
              <a:t>at</a:t>
            </a:r>
            <a:r>
              <a:rPr lang="en-US" b="true" sz="2000" strike="noStrike" u="none">
                <a:solidFill>
                  <a:srgbClr val="252121"/>
                </a:solidFill>
                <a:latin typeface="Poppins Semi-Bold"/>
                <a:ea typeface="Poppins Semi-Bold"/>
                <a:cs typeface="Poppins Semi-Bold"/>
                <a:sym typeface="Poppins Semi-Bold"/>
              </a:rPr>
              <a:t>,</a:t>
            </a:r>
            <a:r>
              <a:rPr lang="en-US" b="true" sz="2000" strike="noStrike" u="none">
                <a:solidFill>
                  <a:srgbClr val="252121"/>
                </a:solidFill>
                <a:latin typeface="Poppins Semi-Bold"/>
                <a:ea typeface="Poppins Semi-Bold"/>
                <a:cs typeface="Poppins Semi-Bold"/>
                <a:sym typeface="Poppins Semi-Bold"/>
              </a:rPr>
              <a:t> </a:t>
            </a:r>
            <a:r>
              <a:rPr lang="en-US" b="true" sz="2000" strike="noStrike" u="none">
                <a:solidFill>
                  <a:srgbClr val="252121"/>
                </a:solidFill>
                <a:latin typeface="Poppins Semi-Bold"/>
                <a:ea typeface="Poppins Semi-Bold"/>
                <a:cs typeface="Poppins Semi-Bold"/>
                <a:sym typeface="Poppins Semi-Bold"/>
              </a:rPr>
              <a:t>Ahmed</a:t>
            </a:r>
            <a:r>
              <a:rPr lang="en-US" b="true" sz="2000" strike="noStrike" u="none">
                <a:solidFill>
                  <a:srgbClr val="252121"/>
                </a:solidFill>
                <a:latin typeface="Poppins Semi-Bold"/>
                <a:ea typeface="Poppins Semi-Bold"/>
                <a:cs typeface="Poppins Semi-Bold"/>
                <a:sym typeface="Poppins Semi-Bold"/>
              </a:rPr>
              <a:t>ab</a:t>
            </a:r>
            <a:r>
              <a:rPr lang="en-US" b="true" sz="2000" strike="noStrike" u="none">
                <a:solidFill>
                  <a:srgbClr val="252121"/>
                </a:solidFill>
                <a:latin typeface="Poppins Semi-Bold"/>
                <a:ea typeface="Poppins Semi-Bold"/>
                <a:cs typeface="Poppins Semi-Bold"/>
                <a:sym typeface="Poppins Semi-Bold"/>
              </a:rPr>
              <a:t>a</a:t>
            </a:r>
            <a:r>
              <a:rPr lang="en-US" b="true" sz="2000" strike="noStrike" u="none">
                <a:solidFill>
                  <a:srgbClr val="252121"/>
                </a:solidFill>
                <a:latin typeface="Poppins Semi-Bold"/>
                <a:ea typeface="Poppins Semi-Bold"/>
                <a:cs typeface="Poppins Semi-Bold"/>
                <a:sym typeface="Poppins Semi-Bold"/>
              </a:rPr>
              <a:t>d</a:t>
            </a:r>
            <a:r>
              <a:rPr lang="en-US" b="true" sz="2000" strike="noStrike" u="none">
                <a:solidFill>
                  <a:srgbClr val="252121"/>
                </a:solidFill>
                <a:latin typeface="Poppins Semi-Bold"/>
                <a:ea typeface="Poppins Semi-Bold"/>
                <a:cs typeface="Poppins Semi-Bold"/>
                <a:sym typeface="Poppins Semi-Bold"/>
              </a:rPr>
              <a:t>,</a:t>
            </a:r>
            <a:r>
              <a:rPr lang="en-US" b="true" sz="2000" strike="noStrike" u="none">
                <a:solidFill>
                  <a:srgbClr val="252121"/>
                </a:solidFill>
                <a:latin typeface="Poppins Semi-Bold"/>
                <a:ea typeface="Poppins Semi-Bold"/>
                <a:cs typeface="Poppins Semi-Bold"/>
                <a:sym typeface="Poppins Semi-Bold"/>
              </a:rPr>
              <a:t> </a:t>
            </a:r>
            <a:r>
              <a:rPr lang="en-US" b="true" sz="2000" strike="noStrike" u="none">
                <a:solidFill>
                  <a:srgbClr val="252121"/>
                </a:solidFill>
                <a:latin typeface="Poppins Semi-Bold"/>
                <a:ea typeface="Poppins Semi-Bold"/>
                <a:cs typeface="Poppins Semi-Bold"/>
                <a:sym typeface="Poppins Semi-Bold"/>
              </a:rPr>
              <a:t>a</a:t>
            </a:r>
            <a:r>
              <a:rPr lang="en-US" b="true" sz="2000" strike="noStrike" u="none">
                <a:solidFill>
                  <a:srgbClr val="252121"/>
                </a:solidFill>
                <a:latin typeface="Poppins Semi-Bold"/>
                <a:ea typeface="Poppins Semi-Bold"/>
                <a:cs typeface="Poppins Semi-Bold"/>
                <a:sym typeface="Poppins Semi-Bold"/>
              </a:rPr>
              <a:t>nd </a:t>
            </a:r>
            <a:r>
              <a:rPr lang="en-US" b="true" sz="2000" strike="noStrike" u="none">
                <a:solidFill>
                  <a:srgbClr val="252121"/>
                </a:solidFill>
                <a:latin typeface="Poppins Semi-Bold"/>
                <a:ea typeface="Poppins Semi-Bold"/>
                <a:cs typeface="Poppins Semi-Bold"/>
                <a:sym typeface="Poppins Semi-Bold"/>
              </a:rPr>
              <a:t>V</a:t>
            </a:r>
            <a:r>
              <a:rPr lang="en-US" b="true" sz="2000" strike="noStrike" u="none">
                <a:solidFill>
                  <a:srgbClr val="252121"/>
                </a:solidFill>
                <a:latin typeface="Poppins Semi-Bold"/>
                <a:ea typeface="Poppins Semi-Bold"/>
                <a:cs typeface="Poppins Semi-Bold"/>
                <a:sym typeface="Poppins Semi-Bold"/>
              </a:rPr>
              <a:t>a</a:t>
            </a:r>
            <a:r>
              <a:rPr lang="en-US" b="true" sz="2000" strike="noStrike" u="none">
                <a:solidFill>
                  <a:srgbClr val="252121"/>
                </a:solidFill>
                <a:latin typeface="Poppins Semi-Bold"/>
                <a:ea typeface="Poppins Semi-Bold"/>
                <a:cs typeface="Poppins Semi-Bold"/>
                <a:sym typeface="Poppins Semi-Bold"/>
              </a:rPr>
              <a:t>doda</a:t>
            </a:r>
            <a:r>
              <a:rPr lang="en-US" b="true" sz="2000" strike="noStrike" u="none">
                <a:solidFill>
                  <a:srgbClr val="252121"/>
                </a:solidFill>
                <a:latin typeface="Poppins Semi-Bold"/>
                <a:ea typeface="Poppins Semi-Bold"/>
                <a:cs typeface="Poppins Semi-Bold"/>
                <a:sym typeface="Poppins Semi-Bold"/>
              </a:rPr>
              <a:t>ra</a:t>
            </a:r>
            <a:r>
              <a:rPr lang="en-US" b="true" sz="2000" strike="noStrike" u="none">
                <a:solidFill>
                  <a:srgbClr val="252121"/>
                </a:solidFill>
                <a:latin typeface="Poppins Semi-Bold"/>
                <a:ea typeface="Poppins Semi-Bold"/>
                <a:cs typeface="Poppins Semi-Bold"/>
                <a:sym typeface="Poppins Semi-Bold"/>
              </a:rPr>
              <a:t> r</a:t>
            </a:r>
            <a:r>
              <a:rPr lang="en-US" b="true" sz="2000" strike="noStrike" u="none">
                <a:solidFill>
                  <a:srgbClr val="252121"/>
                </a:solidFill>
                <a:latin typeface="Poppins Semi-Bold"/>
                <a:ea typeface="Poppins Semi-Bold"/>
                <a:cs typeface="Poppins Semi-Bold"/>
                <a:sym typeface="Poppins Semi-Bold"/>
              </a:rPr>
              <a:t>e</a:t>
            </a:r>
            <a:r>
              <a:rPr lang="en-US" b="true" sz="2000" strike="noStrike" u="none">
                <a:solidFill>
                  <a:srgbClr val="252121"/>
                </a:solidFill>
                <a:latin typeface="Poppins Semi-Bold"/>
                <a:ea typeface="Poppins Semi-Bold"/>
                <a:cs typeface="Poppins Semi-Bold"/>
                <a:sym typeface="Poppins Semi-Bold"/>
              </a:rPr>
              <a:t>gio</a:t>
            </a:r>
            <a:r>
              <a:rPr lang="en-US" b="true" sz="2000" strike="noStrike" u="none">
                <a:solidFill>
                  <a:srgbClr val="252121"/>
                </a:solidFill>
                <a:latin typeface="Poppins Semi-Bold"/>
                <a:ea typeface="Poppins Semi-Bold"/>
                <a:cs typeface="Poppins Semi-Bold"/>
                <a:sym typeface="Poppins Semi-Bold"/>
              </a:rPr>
              <a:t>n</a:t>
            </a:r>
            <a:r>
              <a:rPr lang="en-US" b="true" sz="2000" strike="noStrike" u="none">
                <a:solidFill>
                  <a:srgbClr val="252121"/>
                </a:solidFill>
                <a:latin typeface="Poppins Semi-Bold"/>
                <a:ea typeface="Poppins Semi-Bold"/>
                <a:cs typeface="Poppins Semi-Bold"/>
                <a:sym typeface="Poppins Semi-Bold"/>
              </a:rPr>
              <a:t>s</a:t>
            </a:r>
          </a:p>
        </p:txBody>
      </p:sp>
      <p:sp>
        <p:nvSpPr>
          <p:cNvPr name="TextBox 19" id="19"/>
          <p:cNvSpPr txBox="true"/>
          <p:nvPr/>
        </p:nvSpPr>
        <p:spPr>
          <a:xfrm rot="0">
            <a:off x="9847798" y="6879907"/>
            <a:ext cx="6956868" cy="720725"/>
          </a:xfrm>
          <a:prstGeom prst="rect">
            <a:avLst/>
          </a:prstGeom>
        </p:spPr>
        <p:txBody>
          <a:bodyPr anchor="t" rtlCol="false" tIns="0" lIns="0" bIns="0" rIns="0">
            <a:spAutoFit/>
          </a:bodyPr>
          <a:lstStyle/>
          <a:p>
            <a:pPr algn="just">
              <a:lnSpc>
                <a:spcPts val="2800"/>
              </a:lnSpc>
              <a:spcBef>
                <a:spcPct val="0"/>
              </a:spcBef>
            </a:pPr>
            <a:r>
              <a:rPr lang="en-US" b="true" sz="2000">
                <a:solidFill>
                  <a:srgbClr val="252121"/>
                </a:solidFill>
                <a:latin typeface="Poppins Semi-Bold"/>
                <a:ea typeface="Poppins Semi-Bold"/>
                <a:cs typeface="Poppins Semi-Bold"/>
                <a:sym typeface="Poppins Semi-Bold"/>
              </a:rPr>
              <a:t>Expansi</a:t>
            </a:r>
            <a:r>
              <a:rPr lang="en-US" b="true" sz="2000" strike="noStrike" u="none">
                <a:solidFill>
                  <a:srgbClr val="252121"/>
                </a:solidFill>
                <a:latin typeface="Poppins Semi-Bold"/>
                <a:ea typeface="Poppins Semi-Bold"/>
                <a:cs typeface="Poppins Semi-Bold"/>
                <a:sym typeface="Poppins Semi-Bold"/>
              </a:rPr>
              <a:t>on requi</a:t>
            </a:r>
            <a:r>
              <a:rPr lang="en-US" b="true" sz="2000" strike="noStrike" u="none">
                <a:solidFill>
                  <a:srgbClr val="252121"/>
                </a:solidFill>
                <a:latin typeface="Poppins Semi-Bold"/>
                <a:ea typeface="Poppins Semi-Bold"/>
                <a:cs typeface="Poppins Semi-Bold"/>
                <a:sym typeface="Poppins Semi-Bold"/>
              </a:rPr>
              <a:t>r</a:t>
            </a:r>
            <a:r>
              <a:rPr lang="en-US" b="true" sz="2000" strike="noStrike" u="none">
                <a:solidFill>
                  <a:srgbClr val="252121"/>
                </a:solidFill>
                <a:latin typeface="Poppins Semi-Bold"/>
                <a:ea typeface="Poppins Semi-Bold"/>
                <a:cs typeface="Poppins Semi-Bold"/>
                <a:sym typeface="Poppins Semi-Bold"/>
              </a:rPr>
              <a:t>es robust supply chain </a:t>
            </a:r>
            <a:r>
              <a:rPr lang="en-US" b="true" sz="2000" strike="noStrike" u="none">
                <a:solidFill>
                  <a:srgbClr val="252121"/>
                </a:solidFill>
                <a:latin typeface="Poppins Semi-Bold"/>
                <a:ea typeface="Poppins Semi-Bold"/>
                <a:cs typeface="Poppins Semi-Bold"/>
                <a:sym typeface="Poppins Semi-Bold"/>
              </a:rPr>
              <a:t>p</a:t>
            </a:r>
            <a:r>
              <a:rPr lang="en-US" b="true" sz="2000" strike="noStrike" u="none">
                <a:solidFill>
                  <a:srgbClr val="252121"/>
                </a:solidFill>
                <a:latin typeface="Poppins Semi-Bold"/>
                <a:ea typeface="Poppins Semi-Bold"/>
                <a:cs typeface="Poppins Semi-Bold"/>
                <a:sym typeface="Poppins Semi-Bold"/>
              </a:rPr>
              <a:t>r</a:t>
            </a:r>
            <a:r>
              <a:rPr lang="en-US" b="true" sz="2000" strike="noStrike" u="none">
                <a:solidFill>
                  <a:srgbClr val="252121"/>
                </a:solidFill>
                <a:latin typeface="Poppins Semi-Bold"/>
                <a:ea typeface="Poppins Semi-Bold"/>
                <a:cs typeface="Poppins Semi-Bold"/>
                <a:sym typeface="Poppins Semi-Bold"/>
              </a:rPr>
              <a:t>oc</a:t>
            </a:r>
            <a:r>
              <a:rPr lang="en-US" b="true" sz="2000" strike="noStrike" u="none">
                <a:solidFill>
                  <a:srgbClr val="252121"/>
                </a:solidFill>
                <a:latin typeface="Poppins Semi-Bold"/>
                <a:ea typeface="Poppins Semi-Bold"/>
                <a:cs typeface="Poppins Semi-Bold"/>
                <a:sym typeface="Poppins Semi-Bold"/>
              </a:rPr>
              <a:t>es</a:t>
            </a:r>
            <a:r>
              <a:rPr lang="en-US" b="true" sz="2000" strike="noStrike" u="none">
                <a:solidFill>
                  <a:srgbClr val="252121"/>
                </a:solidFill>
                <a:latin typeface="Poppins Semi-Bold"/>
                <a:ea typeface="Poppins Semi-Bold"/>
                <a:cs typeface="Poppins Semi-Bold"/>
                <a:sym typeface="Poppins Semi-Bold"/>
              </a:rPr>
              <a:t>ses for sca</a:t>
            </a:r>
            <a:r>
              <a:rPr lang="en-US" b="true" sz="2000" strike="noStrike" u="none">
                <a:solidFill>
                  <a:srgbClr val="252121"/>
                </a:solidFill>
                <a:latin typeface="Poppins Semi-Bold"/>
                <a:ea typeface="Poppins Semi-Bold"/>
                <a:cs typeface="Poppins Semi-Bold"/>
                <a:sym typeface="Poppins Semi-Bold"/>
              </a:rPr>
              <a:t>l</a:t>
            </a:r>
            <a:r>
              <a:rPr lang="en-US" b="true" sz="2000" strike="noStrike" u="none">
                <a:solidFill>
                  <a:srgbClr val="252121"/>
                </a:solidFill>
                <a:latin typeface="Poppins Semi-Bold"/>
                <a:ea typeface="Poppins Semi-Bold"/>
                <a:cs typeface="Poppins Semi-Bold"/>
                <a:sym typeface="Poppins Semi-Bold"/>
              </a:rPr>
              <a:t>abili</a:t>
            </a:r>
            <a:r>
              <a:rPr lang="en-US" b="true" sz="2000" strike="noStrike" u="none">
                <a:solidFill>
                  <a:srgbClr val="252121"/>
                </a:solidFill>
                <a:latin typeface="Poppins Semi-Bold"/>
                <a:ea typeface="Poppins Semi-Bold"/>
                <a:cs typeface="Poppins Semi-Bold"/>
                <a:sym typeface="Poppins Semi-Bold"/>
              </a:rPr>
              <a:t>ty</a:t>
            </a:r>
          </a:p>
        </p:txBody>
      </p:sp>
      <p:sp>
        <p:nvSpPr>
          <p:cNvPr name="TextBox 20" id="20"/>
          <p:cNvSpPr txBox="true"/>
          <p:nvPr/>
        </p:nvSpPr>
        <p:spPr>
          <a:xfrm rot="0">
            <a:off x="2532482" y="8324841"/>
            <a:ext cx="3990353" cy="424815"/>
          </a:xfrm>
          <a:prstGeom prst="rect">
            <a:avLst/>
          </a:prstGeom>
        </p:spPr>
        <p:txBody>
          <a:bodyPr anchor="t" rtlCol="false" tIns="0" lIns="0" bIns="0" rIns="0">
            <a:spAutoFit/>
          </a:bodyPr>
          <a:lstStyle/>
          <a:p>
            <a:pPr algn="ctr">
              <a:lnSpc>
                <a:spcPts val="3359"/>
              </a:lnSpc>
            </a:pPr>
            <a:r>
              <a:rPr lang="en-US" sz="2400">
                <a:solidFill>
                  <a:srgbClr val="252121"/>
                </a:solidFill>
                <a:latin typeface="Poppins"/>
                <a:ea typeface="Poppins"/>
                <a:cs typeface="Poppins"/>
                <a:sym typeface="Poppins"/>
              </a:rPr>
              <a:t>www.atliqmart.in</a:t>
            </a:r>
          </a:p>
        </p:txBody>
      </p:sp>
      <p:sp>
        <p:nvSpPr>
          <p:cNvPr name="TextBox 21" id="21"/>
          <p:cNvSpPr txBox="true"/>
          <p:nvPr/>
        </p:nvSpPr>
        <p:spPr>
          <a:xfrm rot="0">
            <a:off x="12497773" y="1215828"/>
            <a:ext cx="4616779" cy="375285"/>
          </a:xfrm>
          <a:prstGeom prst="rect">
            <a:avLst/>
          </a:prstGeom>
        </p:spPr>
        <p:txBody>
          <a:bodyPr anchor="t" rtlCol="false" tIns="0" lIns="0" bIns="0" rIns="0">
            <a:spAutoFit/>
          </a:bodyPr>
          <a:lstStyle/>
          <a:p>
            <a:pPr algn="ctr" marL="0" indent="0" lvl="0">
              <a:lnSpc>
                <a:spcPts val="2940"/>
              </a:lnSpc>
              <a:spcBef>
                <a:spcPct val="0"/>
              </a:spcBef>
            </a:pPr>
            <a:r>
              <a:rPr lang="en-US" b="true" sz="2100">
                <a:solidFill>
                  <a:srgbClr val="252121"/>
                </a:solidFill>
                <a:latin typeface="Poppins Bold"/>
                <a:ea typeface="Poppins Bold"/>
                <a:cs typeface="Poppins Bold"/>
                <a:sym typeface="Poppins Bold"/>
              </a:rPr>
              <a:t>AtliQ Mart</a:t>
            </a:r>
          </a:p>
        </p:txBody>
      </p:sp>
      <p:sp>
        <p:nvSpPr>
          <p:cNvPr name="Freeform 22" id="22"/>
          <p:cNvSpPr/>
          <p:nvPr/>
        </p:nvSpPr>
        <p:spPr>
          <a:xfrm flipH="false" flipV="false" rot="0">
            <a:off x="8754240" y="8181547"/>
            <a:ext cx="807182" cy="807182"/>
          </a:xfrm>
          <a:custGeom>
            <a:avLst/>
            <a:gdLst/>
            <a:ahLst/>
            <a:cxnLst/>
            <a:rect r="r" b="b" t="t" l="l"/>
            <a:pathLst>
              <a:path h="807182" w="807182">
                <a:moveTo>
                  <a:pt x="0" y="0"/>
                </a:moveTo>
                <a:lnTo>
                  <a:pt x="807182" y="0"/>
                </a:lnTo>
                <a:lnTo>
                  <a:pt x="807182" y="807182"/>
                </a:lnTo>
                <a:lnTo>
                  <a:pt x="0" y="8071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9847798" y="8172132"/>
            <a:ext cx="7411502" cy="720725"/>
          </a:xfrm>
          <a:prstGeom prst="rect">
            <a:avLst/>
          </a:prstGeom>
        </p:spPr>
        <p:txBody>
          <a:bodyPr anchor="t" rtlCol="false" tIns="0" lIns="0" bIns="0" rIns="0">
            <a:spAutoFit/>
          </a:bodyPr>
          <a:lstStyle/>
          <a:p>
            <a:pPr algn="l">
              <a:lnSpc>
                <a:spcPts val="2800"/>
              </a:lnSpc>
              <a:spcBef>
                <a:spcPct val="0"/>
              </a:spcBef>
            </a:pPr>
            <a:r>
              <a:rPr lang="en-US" b="true" sz="2000">
                <a:solidFill>
                  <a:srgbClr val="252121"/>
                </a:solidFill>
                <a:latin typeface="Poppins Semi-Bold"/>
                <a:ea typeface="Poppins Semi-Bold"/>
                <a:cs typeface="Poppins Semi-Bold"/>
                <a:sym typeface="Poppins Semi-Bold"/>
              </a:rPr>
              <a:t>Understanding regi</a:t>
            </a:r>
            <a:r>
              <a:rPr lang="en-US" b="true" sz="2000" strike="noStrike" u="none">
                <a:solidFill>
                  <a:srgbClr val="252121"/>
                </a:solidFill>
                <a:latin typeface="Poppins Semi-Bold"/>
                <a:ea typeface="Poppins Semi-Bold"/>
                <a:cs typeface="Poppins Semi-Bold"/>
                <a:sym typeface="Poppins Semi-Bold"/>
              </a:rPr>
              <a:t>onal perfor</a:t>
            </a:r>
            <a:r>
              <a:rPr lang="en-US" b="true" sz="2000" strike="noStrike" u="none">
                <a:solidFill>
                  <a:srgbClr val="252121"/>
                </a:solidFill>
                <a:latin typeface="Poppins Semi-Bold"/>
                <a:ea typeface="Poppins Semi-Bold"/>
                <a:cs typeface="Poppins Semi-Bold"/>
                <a:sym typeface="Poppins Semi-Bold"/>
              </a:rPr>
              <a:t>manc</a:t>
            </a:r>
            <a:r>
              <a:rPr lang="en-US" b="true" sz="2000" strike="noStrike" u="none">
                <a:solidFill>
                  <a:srgbClr val="252121"/>
                </a:solidFill>
                <a:latin typeface="Poppins Semi-Bold"/>
                <a:ea typeface="Poppins Semi-Bold"/>
                <a:cs typeface="Poppins Semi-Bold"/>
                <a:sym typeface="Poppins Semi-Bold"/>
              </a:rPr>
              <a:t>e and operational challenges is </a:t>
            </a:r>
            <a:r>
              <a:rPr lang="en-US" b="true" sz="2000" strike="noStrike" u="none">
                <a:solidFill>
                  <a:srgbClr val="252121"/>
                </a:solidFill>
                <a:latin typeface="Poppins Semi-Bold"/>
                <a:ea typeface="Poppins Semi-Bold"/>
                <a:cs typeface="Poppins Semi-Bold"/>
                <a:sym typeface="Poppins Semi-Bold"/>
              </a:rPr>
              <a:t>c</a:t>
            </a:r>
            <a:r>
              <a:rPr lang="en-US" b="true" sz="2000" strike="noStrike" u="none">
                <a:solidFill>
                  <a:srgbClr val="252121"/>
                </a:solidFill>
                <a:latin typeface="Poppins Semi-Bold"/>
                <a:ea typeface="Poppins Semi-Bold"/>
                <a:cs typeface="Poppins Semi-Bold"/>
                <a:sym typeface="Poppins Semi-Bold"/>
              </a:rPr>
              <a:t>r</a:t>
            </a:r>
            <a:r>
              <a:rPr lang="en-US" b="true" sz="2000" strike="noStrike" u="none">
                <a:solidFill>
                  <a:srgbClr val="252121"/>
                </a:solidFill>
                <a:latin typeface="Poppins Semi-Bold"/>
                <a:ea typeface="Poppins Semi-Bold"/>
                <a:cs typeface="Poppins Semi-Bold"/>
                <a:sym typeface="Poppins Semi-Bold"/>
              </a:rPr>
              <a:t>iti</a:t>
            </a:r>
            <a:r>
              <a:rPr lang="en-US" b="true" sz="2000" strike="noStrike" u="none">
                <a:solidFill>
                  <a:srgbClr val="252121"/>
                </a:solidFill>
                <a:latin typeface="Poppins Semi-Bold"/>
                <a:ea typeface="Poppins Semi-Bold"/>
                <a:cs typeface="Poppins Semi-Bold"/>
                <a:sym typeface="Poppins Semi-Bold"/>
              </a:rPr>
              <a:t>cal to growth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5F4"/>
        </a:solidFill>
      </p:bgPr>
    </p:bg>
    <p:spTree>
      <p:nvGrpSpPr>
        <p:cNvPr id="1" name=""/>
        <p:cNvGrpSpPr/>
        <p:nvPr/>
      </p:nvGrpSpPr>
      <p:grpSpPr>
        <a:xfrm>
          <a:off x="0" y="0"/>
          <a:ext cx="0" cy="0"/>
          <a:chOff x="0" y="0"/>
          <a:chExt cx="0" cy="0"/>
        </a:xfrm>
      </p:grpSpPr>
      <p:sp>
        <p:nvSpPr>
          <p:cNvPr name="Freeform 2" id="2"/>
          <p:cNvSpPr/>
          <p:nvPr/>
        </p:nvSpPr>
        <p:spPr>
          <a:xfrm flipH="false" flipV="false" rot="0">
            <a:off x="8615233" y="3692065"/>
            <a:ext cx="322154" cy="322154"/>
          </a:xfrm>
          <a:custGeom>
            <a:avLst/>
            <a:gdLst/>
            <a:ahLst/>
            <a:cxnLst/>
            <a:rect r="r" b="b" t="t" l="l"/>
            <a:pathLst>
              <a:path h="322154" w="322154">
                <a:moveTo>
                  <a:pt x="0" y="0"/>
                </a:moveTo>
                <a:lnTo>
                  <a:pt x="322155" y="0"/>
                </a:lnTo>
                <a:lnTo>
                  <a:pt x="322155" y="322154"/>
                </a:lnTo>
                <a:lnTo>
                  <a:pt x="0" y="322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615233" y="5318512"/>
            <a:ext cx="322154" cy="322154"/>
          </a:xfrm>
          <a:custGeom>
            <a:avLst/>
            <a:gdLst/>
            <a:ahLst/>
            <a:cxnLst/>
            <a:rect r="r" b="b" t="t" l="l"/>
            <a:pathLst>
              <a:path h="322154" w="322154">
                <a:moveTo>
                  <a:pt x="0" y="0"/>
                </a:moveTo>
                <a:lnTo>
                  <a:pt x="322155" y="0"/>
                </a:lnTo>
                <a:lnTo>
                  <a:pt x="322155" y="322155"/>
                </a:lnTo>
                <a:lnTo>
                  <a:pt x="0" y="3221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8615233" y="7297385"/>
            <a:ext cx="322154" cy="322154"/>
          </a:xfrm>
          <a:custGeom>
            <a:avLst/>
            <a:gdLst/>
            <a:ahLst/>
            <a:cxnLst/>
            <a:rect r="r" b="b" t="t" l="l"/>
            <a:pathLst>
              <a:path h="322154" w="322154">
                <a:moveTo>
                  <a:pt x="0" y="0"/>
                </a:moveTo>
                <a:lnTo>
                  <a:pt x="322155" y="0"/>
                </a:lnTo>
                <a:lnTo>
                  <a:pt x="322155" y="322155"/>
                </a:lnTo>
                <a:lnTo>
                  <a:pt x="0" y="3221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319711" y="1989223"/>
            <a:ext cx="2616237" cy="351840"/>
          </a:xfrm>
          <a:custGeom>
            <a:avLst/>
            <a:gdLst/>
            <a:ahLst/>
            <a:cxnLst/>
            <a:rect r="r" b="b" t="t" l="l"/>
            <a:pathLst>
              <a:path h="351840" w="2616237">
                <a:moveTo>
                  <a:pt x="0" y="0"/>
                </a:moveTo>
                <a:lnTo>
                  <a:pt x="2616237" y="0"/>
                </a:lnTo>
                <a:lnTo>
                  <a:pt x="2616237" y="351840"/>
                </a:lnTo>
                <a:lnTo>
                  <a:pt x="0" y="351840"/>
                </a:lnTo>
                <a:lnTo>
                  <a:pt x="0" y="0"/>
                </a:lnTo>
                <a:close/>
              </a:path>
            </a:pathLst>
          </a:custGeom>
          <a:blipFill>
            <a:blip r:embed="rId4">
              <a:extLst>
                <a:ext uri="{96DAC541-7B7A-43D3-8B79-37D633B846F1}">
                  <asvg:svgBlip xmlns:asvg="http://schemas.microsoft.com/office/drawing/2016/SVG/main" r:embed="rId5"/>
                </a:ext>
              </a:extLst>
            </a:blip>
            <a:stretch>
              <a:fillRect l="0" t="0" r="-57443" b="0"/>
            </a:stretch>
          </a:blipFill>
        </p:spPr>
      </p:sp>
      <p:sp>
        <p:nvSpPr>
          <p:cNvPr name="Freeform 6" id="6"/>
          <p:cNvSpPr/>
          <p:nvPr/>
        </p:nvSpPr>
        <p:spPr>
          <a:xfrm flipH="false" flipV="false" rot="0">
            <a:off x="7875273" y="1515034"/>
            <a:ext cx="1479921" cy="1392976"/>
          </a:xfrm>
          <a:custGeom>
            <a:avLst/>
            <a:gdLst/>
            <a:ahLst/>
            <a:cxnLst/>
            <a:rect r="r" b="b" t="t" l="l"/>
            <a:pathLst>
              <a:path h="1392976" w="1479921">
                <a:moveTo>
                  <a:pt x="0" y="0"/>
                </a:moveTo>
                <a:lnTo>
                  <a:pt x="1479921" y="0"/>
                </a:lnTo>
                <a:lnTo>
                  <a:pt x="1479921" y="1392976"/>
                </a:lnTo>
                <a:lnTo>
                  <a:pt x="0" y="13929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36539" y="9164683"/>
            <a:ext cx="2517127" cy="381244"/>
          </a:xfrm>
          <a:custGeom>
            <a:avLst/>
            <a:gdLst/>
            <a:ahLst/>
            <a:cxnLst/>
            <a:rect r="r" b="b" t="t" l="l"/>
            <a:pathLst>
              <a:path h="381244" w="2517127">
                <a:moveTo>
                  <a:pt x="0" y="0"/>
                </a:moveTo>
                <a:lnTo>
                  <a:pt x="2517127" y="0"/>
                </a:lnTo>
                <a:lnTo>
                  <a:pt x="2517127" y="381244"/>
                </a:lnTo>
                <a:lnTo>
                  <a:pt x="0" y="381244"/>
                </a:lnTo>
                <a:lnTo>
                  <a:pt x="0" y="0"/>
                </a:lnTo>
                <a:close/>
              </a:path>
            </a:pathLst>
          </a:custGeom>
          <a:blipFill>
            <a:blip r:embed="rId8">
              <a:extLst>
                <a:ext uri="{96DAC541-7B7A-43D3-8B79-37D633B846F1}">
                  <asvg:svgBlip xmlns:asvg="http://schemas.microsoft.com/office/drawing/2016/SVG/main" r:embed="rId9"/>
                </a:ext>
              </a:extLst>
            </a:blip>
            <a:stretch>
              <a:fillRect l="0" t="0" r="-138288" b="-727281"/>
            </a:stretch>
          </a:blipFill>
        </p:spPr>
      </p:sp>
      <p:sp>
        <p:nvSpPr>
          <p:cNvPr name="Freeform 8" id="8"/>
          <p:cNvSpPr/>
          <p:nvPr/>
        </p:nvSpPr>
        <p:spPr>
          <a:xfrm flipH="false" flipV="false" rot="0">
            <a:off x="1558984" y="1292735"/>
            <a:ext cx="3656562" cy="696488"/>
          </a:xfrm>
          <a:custGeom>
            <a:avLst/>
            <a:gdLst/>
            <a:ahLst/>
            <a:cxnLst/>
            <a:rect r="r" b="b" t="t" l="l"/>
            <a:pathLst>
              <a:path h="696488" w="3656562">
                <a:moveTo>
                  <a:pt x="0" y="0"/>
                </a:moveTo>
                <a:lnTo>
                  <a:pt x="3656562" y="0"/>
                </a:lnTo>
                <a:lnTo>
                  <a:pt x="3656562" y="696488"/>
                </a:lnTo>
                <a:lnTo>
                  <a:pt x="0" y="696488"/>
                </a:lnTo>
                <a:lnTo>
                  <a:pt x="0" y="0"/>
                </a:lnTo>
                <a:close/>
              </a:path>
            </a:pathLst>
          </a:custGeom>
          <a:blipFill>
            <a:blip r:embed="rId10">
              <a:extLst>
                <a:ext uri="{96DAC541-7B7A-43D3-8B79-37D633B846F1}">
                  <asvg:svgBlip xmlns:asvg="http://schemas.microsoft.com/office/drawing/2016/SVG/main" r:embed="rId11"/>
                </a:ext>
              </a:extLst>
            </a:blip>
            <a:stretch>
              <a:fillRect l="-42813" t="-304762" r="-36630" b="-549647"/>
            </a:stretch>
          </a:blipFill>
          <a:ln cap="rnd">
            <a:noFill/>
            <a:prstDash val="solid"/>
            <a:round/>
          </a:ln>
        </p:spPr>
      </p:sp>
      <p:sp>
        <p:nvSpPr>
          <p:cNvPr name="TextBox 9" id="9"/>
          <p:cNvSpPr txBox="true"/>
          <p:nvPr/>
        </p:nvSpPr>
        <p:spPr>
          <a:xfrm rot="0">
            <a:off x="1558984" y="2350481"/>
            <a:ext cx="6658648" cy="4946904"/>
          </a:xfrm>
          <a:prstGeom prst="rect">
            <a:avLst/>
          </a:prstGeom>
        </p:spPr>
        <p:txBody>
          <a:bodyPr anchor="t" rtlCol="false" tIns="0" lIns="0" bIns="0" rIns="0">
            <a:spAutoFit/>
          </a:bodyPr>
          <a:lstStyle/>
          <a:p>
            <a:pPr algn="l" marL="0" indent="0" lvl="0">
              <a:lnSpc>
                <a:spcPts val="7488"/>
              </a:lnSpc>
              <a:spcBef>
                <a:spcPct val="0"/>
              </a:spcBef>
            </a:pPr>
            <a:r>
              <a:rPr lang="en-US" sz="7200">
                <a:solidFill>
                  <a:srgbClr val="252121"/>
                </a:solidFill>
                <a:latin typeface="Agrandir Narrow"/>
                <a:ea typeface="Agrandir Narrow"/>
                <a:cs typeface="Agrandir Narrow"/>
                <a:sym typeface="Agrandir Narrow"/>
              </a:rPr>
              <a:t>Del</a:t>
            </a:r>
            <a:r>
              <a:rPr lang="en-US" sz="7200">
                <a:solidFill>
                  <a:srgbClr val="252121"/>
                </a:solidFill>
                <a:latin typeface="Agrandir Narrow"/>
                <a:ea typeface="Agrandir Narrow"/>
                <a:cs typeface="Agrandir Narrow"/>
                <a:sym typeface="Agrandir Narrow"/>
              </a:rPr>
              <a:t>iver</a:t>
            </a:r>
            <a:r>
              <a:rPr lang="en-US" sz="7200" strike="noStrike" u="none">
                <a:solidFill>
                  <a:srgbClr val="252121"/>
                </a:solidFill>
                <a:latin typeface="Agrandir Narrow"/>
                <a:ea typeface="Agrandir Narrow"/>
                <a:cs typeface="Agrandir Narrow"/>
                <a:sym typeface="Agrandir Narrow"/>
              </a:rPr>
              <a:t>y Challenges </a:t>
            </a:r>
            <a:r>
              <a:rPr lang="en-US" sz="7200" strike="noStrike" u="none">
                <a:solidFill>
                  <a:srgbClr val="252121"/>
                </a:solidFill>
                <a:latin typeface="Agrandir Narrow"/>
                <a:ea typeface="Agrandir Narrow"/>
                <a:cs typeface="Agrandir Narrow"/>
                <a:sym typeface="Agrandir Narrow"/>
              </a:rPr>
              <a:t>Imp</a:t>
            </a:r>
            <a:r>
              <a:rPr lang="en-US" sz="7200" strike="noStrike" u="none">
                <a:solidFill>
                  <a:srgbClr val="252121"/>
                </a:solidFill>
                <a:latin typeface="Agrandir Narrow"/>
                <a:ea typeface="Agrandir Narrow"/>
                <a:cs typeface="Agrandir Narrow"/>
                <a:sym typeface="Agrandir Narrow"/>
              </a:rPr>
              <a:t>a</a:t>
            </a:r>
            <a:r>
              <a:rPr lang="en-US" sz="7200" strike="noStrike" u="none">
                <a:solidFill>
                  <a:srgbClr val="252121"/>
                </a:solidFill>
                <a:latin typeface="Agrandir Narrow"/>
                <a:ea typeface="Agrandir Narrow"/>
                <a:cs typeface="Agrandir Narrow"/>
                <a:sym typeface="Agrandir Narrow"/>
              </a:rPr>
              <a:t>cti</a:t>
            </a:r>
            <a:r>
              <a:rPr lang="en-US" sz="7200" strike="noStrike" u="none">
                <a:solidFill>
                  <a:srgbClr val="252121"/>
                </a:solidFill>
                <a:latin typeface="Agrandir Narrow"/>
                <a:ea typeface="Agrandir Narrow"/>
                <a:cs typeface="Agrandir Narrow"/>
                <a:sym typeface="Agrandir Narrow"/>
              </a:rPr>
              <a:t>n</a:t>
            </a:r>
            <a:r>
              <a:rPr lang="en-US" sz="7200" strike="noStrike" u="none">
                <a:solidFill>
                  <a:srgbClr val="252121"/>
                </a:solidFill>
                <a:latin typeface="Agrandir Narrow"/>
                <a:ea typeface="Agrandir Narrow"/>
                <a:cs typeface="Agrandir Narrow"/>
                <a:sym typeface="Agrandir Narrow"/>
              </a:rPr>
              <a:t>g Cu</a:t>
            </a:r>
            <a:r>
              <a:rPr lang="en-US" sz="7200" strike="noStrike" u="none">
                <a:solidFill>
                  <a:srgbClr val="252121"/>
                </a:solidFill>
                <a:latin typeface="Agrandir Narrow"/>
                <a:ea typeface="Agrandir Narrow"/>
                <a:cs typeface="Agrandir Narrow"/>
                <a:sym typeface="Agrandir Narrow"/>
              </a:rPr>
              <a:t>sto</a:t>
            </a:r>
            <a:r>
              <a:rPr lang="en-US" sz="7200" strike="noStrike" u="none">
                <a:solidFill>
                  <a:srgbClr val="252121"/>
                </a:solidFill>
                <a:latin typeface="Agrandir Narrow"/>
                <a:ea typeface="Agrandir Narrow"/>
                <a:cs typeface="Agrandir Narrow"/>
                <a:sym typeface="Agrandir Narrow"/>
              </a:rPr>
              <a:t>me</a:t>
            </a:r>
            <a:r>
              <a:rPr lang="en-US" sz="7200" strike="noStrike" u="none">
                <a:solidFill>
                  <a:srgbClr val="252121"/>
                </a:solidFill>
                <a:latin typeface="Agrandir Narrow"/>
                <a:ea typeface="Agrandir Narrow"/>
                <a:cs typeface="Agrandir Narrow"/>
                <a:sym typeface="Agrandir Narrow"/>
              </a:rPr>
              <a:t>r</a:t>
            </a:r>
            <a:r>
              <a:rPr lang="en-US" sz="7200" strike="noStrike" u="none">
                <a:solidFill>
                  <a:srgbClr val="252121"/>
                </a:solidFill>
                <a:latin typeface="Agrandir Narrow"/>
                <a:ea typeface="Agrandir Narrow"/>
                <a:cs typeface="Agrandir Narrow"/>
                <a:sym typeface="Agrandir Narrow"/>
              </a:rPr>
              <a:t> Reten</a:t>
            </a:r>
            <a:r>
              <a:rPr lang="en-US" sz="7200" strike="noStrike" u="none">
                <a:solidFill>
                  <a:srgbClr val="252121"/>
                </a:solidFill>
                <a:latin typeface="Agrandir Narrow"/>
                <a:ea typeface="Agrandir Narrow"/>
                <a:cs typeface="Agrandir Narrow"/>
                <a:sym typeface="Agrandir Narrow"/>
              </a:rPr>
              <a:t>tion</a:t>
            </a:r>
          </a:p>
        </p:txBody>
      </p:sp>
      <p:sp>
        <p:nvSpPr>
          <p:cNvPr name="TextBox 10" id="10"/>
          <p:cNvSpPr txBox="true"/>
          <p:nvPr/>
        </p:nvSpPr>
        <p:spPr>
          <a:xfrm rot="0">
            <a:off x="1772787" y="1395234"/>
            <a:ext cx="3228957" cy="424815"/>
          </a:xfrm>
          <a:prstGeom prst="rect">
            <a:avLst/>
          </a:prstGeom>
        </p:spPr>
        <p:txBody>
          <a:bodyPr anchor="t" rtlCol="false" tIns="0" lIns="0" bIns="0" rIns="0">
            <a:spAutoFit/>
          </a:bodyPr>
          <a:lstStyle/>
          <a:p>
            <a:pPr algn="l" marL="0" indent="0" lvl="0">
              <a:lnSpc>
                <a:spcPts val="3360"/>
              </a:lnSpc>
              <a:spcBef>
                <a:spcPct val="0"/>
              </a:spcBef>
            </a:pPr>
            <a:r>
              <a:rPr lang="en-US" b="true" sz="2400">
                <a:solidFill>
                  <a:srgbClr val="252121"/>
                </a:solidFill>
                <a:latin typeface="Poppins Bold"/>
                <a:ea typeface="Poppins Bold"/>
                <a:cs typeface="Poppins Bold"/>
                <a:sym typeface="Poppins Bold"/>
              </a:rPr>
              <a:t>Problem Statement</a:t>
            </a:r>
          </a:p>
        </p:txBody>
      </p:sp>
      <p:sp>
        <p:nvSpPr>
          <p:cNvPr name="TextBox 11" id="11"/>
          <p:cNvSpPr txBox="true"/>
          <p:nvPr/>
        </p:nvSpPr>
        <p:spPr>
          <a:xfrm rot="0">
            <a:off x="9356177" y="3625390"/>
            <a:ext cx="7903123" cy="1073150"/>
          </a:xfrm>
          <a:prstGeom prst="rect">
            <a:avLst/>
          </a:prstGeom>
        </p:spPr>
        <p:txBody>
          <a:bodyPr anchor="t" rtlCol="false" tIns="0" lIns="0" bIns="0" rIns="0">
            <a:spAutoFit/>
          </a:bodyPr>
          <a:lstStyle/>
          <a:p>
            <a:pPr algn="just">
              <a:lnSpc>
                <a:spcPts val="2800"/>
              </a:lnSpc>
            </a:pPr>
            <a:r>
              <a:rPr lang="en-US" sz="2000">
                <a:solidFill>
                  <a:srgbClr val="252121"/>
                </a:solidFill>
                <a:latin typeface="Poppins"/>
                <a:ea typeface="Poppins"/>
                <a:cs typeface="Poppins"/>
                <a:sym typeface="Poppins"/>
              </a:rPr>
              <a:t>AtliQ Ma</a:t>
            </a:r>
            <a:r>
              <a:rPr lang="en-US" sz="2000">
                <a:solidFill>
                  <a:srgbClr val="252121"/>
                </a:solidFill>
                <a:latin typeface="Poppins"/>
                <a:ea typeface="Poppins"/>
                <a:cs typeface="Poppins"/>
                <a:sym typeface="Poppins"/>
              </a:rPr>
              <a:t>rt is currently facing a problem where a f</a:t>
            </a:r>
            <a:r>
              <a:rPr lang="en-US" sz="2000">
                <a:solidFill>
                  <a:srgbClr val="252121"/>
                </a:solidFill>
                <a:latin typeface="Poppins"/>
                <a:ea typeface="Poppins"/>
                <a:cs typeface="Poppins"/>
                <a:sym typeface="Poppins"/>
              </a:rPr>
              <a:t>ew "key customers did not extend the annual contract due to service issues".</a:t>
            </a:r>
          </a:p>
        </p:txBody>
      </p:sp>
      <p:sp>
        <p:nvSpPr>
          <p:cNvPr name="TextBox 12" id="12"/>
          <p:cNvSpPr txBox="true"/>
          <p:nvPr/>
        </p:nvSpPr>
        <p:spPr>
          <a:xfrm rot="0">
            <a:off x="9356177" y="7230710"/>
            <a:ext cx="7904106" cy="1778000"/>
          </a:xfrm>
          <a:prstGeom prst="rect">
            <a:avLst/>
          </a:prstGeom>
        </p:spPr>
        <p:txBody>
          <a:bodyPr anchor="t" rtlCol="false" tIns="0" lIns="0" bIns="0" rIns="0">
            <a:spAutoFit/>
          </a:bodyPr>
          <a:lstStyle/>
          <a:p>
            <a:pPr algn="just">
              <a:lnSpc>
                <a:spcPts val="2800"/>
              </a:lnSpc>
            </a:pPr>
            <a:r>
              <a:rPr lang="en-US" sz="2000">
                <a:solidFill>
                  <a:srgbClr val="252121"/>
                </a:solidFill>
                <a:latin typeface="Poppins"/>
                <a:ea typeface="Poppins"/>
                <a:cs typeface="Poppins"/>
                <a:sym typeface="Poppins"/>
              </a:rPr>
              <a:t>Manag</a:t>
            </a:r>
            <a:r>
              <a:rPr lang="en-US" sz="2000">
                <a:solidFill>
                  <a:srgbClr val="252121"/>
                </a:solidFill>
                <a:latin typeface="Poppins"/>
                <a:ea typeface="Poppins"/>
                <a:cs typeface="Poppins"/>
                <a:sym typeface="Poppins"/>
              </a:rPr>
              <a:t>ement wants to fix this issue before expanding to other cities and requested their supply chain analytics team to track the ‘On time’ and ‘In Full’ delivery service level for all the customers on a daily basis so </a:t>
            </a:r>
            <a:r>
              <a:rPr lang="en-US" sz="2000">
                <a:solidFill>
                  <a:srgbClr val="252121"/>
                </a:solidFill>
                <a:latin typeface="Poppins"/>
                <a:ea typeface="Poppins"/>
                <a:cs typeface="Poppins"/>
                <a:sym typeface="Poppins"/>
              </a:rPr>
              <a:t>that they can respond swiftly to these issues.</a:t>
            </a:r>
          </a:p>
        </p:txBody>
      </p:sp>
      <p:sp>
        <p:nvSpPr>
          <p:cNvPr name="TextBox 13" id="13"/>
          <p:cNvSpPr txBox="true"/>
          <p:nvPr/>
        </p:nvSpPr>
        <p:spPr>
          <a:xfrm rot="0">
            <a:off x="9356177" y="5251837"/>
            <a:ext cx="7904106" cy="1425575"/>
          </a:xfrm>
          <a:prstGeom prst="rect">
            <a:avLst/>
          </a:prstGeom>
        </p:spPr>
        <p:txBody>
          <a:bodyPr anchor="t" rtlCol="false" tIns="0" lIns="0" bIns="0" rIns="0">
            <a:spAutoFit/>
          </a:bodyPr>
          <a:lstStyle/>
          <a:p>
            <a:pPr algn="just">
              <a:lnSpc>
                <a:spcPts val="2800"/>
              </a:lnSpc>
            </a:pPr>
            <a:r>
              <a:rPr lang="en-US" sz="2000">
                <a:solidFill>
                  <a:srgbClr val="252121"/>
                </a:solidFill>
                <a:latin typeface="Poppins"/>
                <a:ea typeface="Poppins"/>
                <a:cs typeface="Poppins"/>
                <a:sym typeface="Poppins"/>
              </a:rPr>
              <a:t>It</a:t>
            </a:r>
            <a:r>
              <a:rPr lang="en-US" sz="2000">
                <a:solidFill>
                  <a:srgbClr val="252121"/>
                </a:solidFill>
                <a:latin typeface="Poppins"/>
                <a:ea typeface="Poppins"/>
                <a:cs typeface="Poppins"/>
                <a:sym typeface="Poppins"/>
              </a:rPr>
              <a:t> is speculated that some of the essential products were either "not delivered on time" or "not delivered </a:t>
            </a:r>
            <a:r>
              <a:rPr lang="en-US" sz="2000">
                <a:solidFill>
                  <a:srgbClr val="252121"/>
                </a:solidFill>
                <a:latin typeface="Poppins"/>
                <a:ea typeface="Poppins"/>
                <a:cs typeface="Poppins"/>
                <a:sym typeface="Poppins"/>
              </a:rPr>
              <a:t>in Full Quantity" over a continued period, which could have resulted in bad customer service.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5F4"/>
        </a:solidFill>
      </p:bgPr>
    </p:bg>
    <p:spTree>
      <p:nvGrpSpPr>
        <p:cNvPr id="1" name=""/>
        <p:cNvGrpSpPr/>
        <p:nvPr/>
      </p:nvGrpSpPr>
      <p:grpSpPr>
        <a:xfrm>
          <a:off x="0" y="0"/>
          <a:ext cx="0" cy="0"/>
          <a:chOff x="0" y="0"/>
          <a:chExt cx="0" cy="0"/>
        </a:xfrm>
      </p:grpSpPr>
      <p:sp>
        <p:nvSpPr>
          <p:cNvPr name="Freeform 2" id="2"/>
          <p:cNvSpPr/>
          <p:nvPr/>
        </p:nvSpPr>
        <p:spPr>
          <a:xfrm flipH="false" flipV="false" rot="0">
            <a:off x="1515034" y="5952559"/>
            <a:ext cx="813918" cy="813918"/>
          </a:xfrm>
          <a:custGeom>
            <a:avLst/>
            <a:gdLst/>
            <a:ahLst/>
            <a:cxnLst/>
            <a:rect r="r" b="b" t="t" l="l"/>
            <a:pathLst>
              <a:path h="813918" w="813918">
                <a:moveTo>
                  <a:pt x="0" y="0"/>
                </a:moveTo>
                <a:lnTo>
                  <a:pt x="813919" y="0"/>
                </a:lnTo>
                <a:lnTo>
                  <a:pt x="813919" y="813918"/>
                </a:lnTo>
                <a:lnTo>
                  <a:pt x="0" y="8139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05275" y="5952559"/>
            <a:ext cx="813918" cy="813918"/>
          </a:xfrm>
          <a:custGeom>
            <a:avLst/>
            <a:gdLst/>
            <a:ahLst/>
            <a:cxnLst/>
            <a:rect r="r" b="b" t="t" l="l"/>
            <a:pathLst>
              <a:path h="813918" w="813918">
                <a:moveTo>
                  <a:pt x="0" y="0"/>
                </a:moveTo>
                <a:lnTo>
                  <a:pt x="813919" y="0"/>
                </a:lnTo>
                <a:lnTo>
                  <a:pt x="813919" y="813918"/>
                </a:lnTo>
                <a:lnTo>
                  <a:pt x="0" y="8139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19519" y="5952559"/>
            <a:ext cx="813918" cy="813918"/>
          </a:xfrm>
          <a:custGeom>
            <a:avLst/>
            <a:gdLst/>
            <a:ahLst/>
            <a:cxnLst/>
            <a:rect r="r" b="b" t="t" l="l"/>
            <a:pathLst>
              <a:path h="813918" w="813918">
                <a:moveTo>
                  <a:pt x="0" y="0"/>
                </a:moveTo>
                <a:lnTo>
                  <a:pt x="813918" y="0"/>
                </a:lnTo>
                <a:lnTo>
                  <a:pt x="813918" y="813918"/>
                </a:lnTo>
                <a:lnTo>
                  <a:pt x="0" y="8139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92281" y="5952559"/>
            <a:ext cx="813918" cy="813918"/>
          </a:xfrm>
          <a:custGeom>
            <a:avLst/>
            <a:gdLst/>
            <a:ahLst/>
            <a:cxnLst/>
            <a:rect r="r" b="b" t="t" l="l"/>
            <a:pathLst>
              <a:path h="813918" w="813918">
                <a:moveTo>
                  <a:pt x="0" y="0"/>
                </a:moveTo>
                <a:lnTo>
                  <a:pt x="813918" y="0"/>
                </a:lnTo>
                <a:lnTo>
                  <a:pt x="813918" y="813918"/>
                </a:lnTo>
                <a:lnTo>
                  <a:pt x="0" y="8139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033348" y="1627066"/>
            <a:ext cx="1980248" cy="2057400"/>
          </a:xfrm>
          <a:custGeom>
            <a:avLst/>
            <a:gdLst/>
            <a:ahLst/>
            <a:cxnLst/>
            <a:rect r="r" b="b" t="t" l="l"/>
            <a:pathLst>
              <a:path h="2057400" w="1980248">
                <a:moveTo>
                  <a:pt x="0" y="0"/>
                </a:moveTo>
                <a:lnTo>
                  <a:pt x="1980248" y="0"/>
                </a:lnTo>
                <a:lnTo>
                  <a:pt x="1980248"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5400000">
            <a:off x="15231921" y="3341226"/>
            <a:ext cx="1172625" cy="1288009"/>
          </a:xfrm>
          <a:custGeom>
            <a:avLst/>
            <a:gdLst/>
            <a:ahLst/>
            <a:cxnLst/>
            <a:rect r="r" b="b" t="t" l="l"/>
            <a:pathLst>
              <a:path h="1288009" w="1172625">
                <a:moveTo>
                  <a:pt x="0" y="0"/>
                </a:moveTo>
                <a:lnTo>
                  <a:pt x="1172625" y="0"/>
                </a:lnTo>
                <a:lnTo>
                  <a:pt x="1172625" y="1288009"/>
                </a:lnTo>
                <a:lnTo>
                  <a:pt x="0" y="12880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740935" y="1156952"/>
            <a:ext cx="1077298" cy="737759"/>
          </a:xfrm>
          <a:custGeom>
            <a:avLst/>
            <a:gdLst/>
            <a:ahLst/>
            <a:cxnLst/>
            <a:rect r="r" b="b" t="t" l="l"/>
            <a:pathLst>
              <a:path h="737759" w="1077298">
                <a:moveTo>
                  <a:pt x="0" y="0"/>
                </a:moveTo>
                <a:lnTo>
                  <a:pt x="1077298" y="0"/>
                </a:lnTo>
                <a:lnTo>
                  <a:pt x="1077298" y="737758"/>
                </a:lnTo>
                <a:lnTo>
                  <a:pt x="0" y="737758"/>
                </a:lnTo>
                <a:lnTo>
                  <a:pt x="0" y="0"/>
                </a:lnTo>
                <a:close/>
              </a:path>
            </a:pathLst>
          </a:custGeom>
          <a:blipFill>
            <a:blip r:embed="rId8">
              <a:extLst>
                <a:ext uri="{96DAC541-7B7A-43D3-8B79-37D633B846F1}">
                  <asvg:svgBlip xmlns:asvg="http://schemas.microsoft.com/office/drawing/2016/SVG/main" r:embed="rId9"/>
                </a:ext>
              </a:extLst>
            </a:blip>
            <a:stretch>
              <a:fillRect l="-103890" t="-307651" r="-105493" b="-150091"/>
            </a:stretch>
          </a:blipFill>
          <a:ln cap="sq">
            <a:noFill/>
            <a:prstDash val="solid"/>
            <a:miter/>
          </a:ln>
        </p:spPr>
      </p:sp>
      <p:sp>
        <p:nvSpPr>
          <p:cNvPr name="Freeform 9" id="9"/>
          <p:cNvSpPr/>
          <p:nvPr/>
        </p:nvSpPr>
        <p:spPr>
          <a:xfrm flipH="false" flipV="false" rot="0">
            <a:off x="1028700" y="9150935"/>
            <a:ext cx="3067584" cy="107365"/>
          </a:xfrm>
          <a:custGeom>
            <a:avLst/>
            <a:gdLst/>
            <a:ahLst/>
            <a:cxnLst/>
            <a:rect r="r" b="b" t="t" l="l"/>
            <a:pathLst>
              <a:path h="107365" w="3067584">
                <a:moveTo>
                  <a:pt x="0" y="0"/>
                </a:moveTo>
                <a:lnTo>
                  <a:pt x="3067584" y="0"/>
                </a:lnTo>
                <a:lnTo>
                  <a:pt x="3067584" y="107365"/>
                </a:lnTo>
                <a:lnTo>
                  <a:pt x="0" y="107365"/>
                </a:lnTo>
                <a:lnTo>
                  <a:pt x="0" y="0"/>
                </a:lnTo>
                <a:close/>
              </a:path>
            </a:pathLst>
          </a:custGeom>
          <a:blipFill>
            <a:blip r:embed="rId10">
              <a:extLst>
                <a:ext uri="{96DAC541-7B7A-43D3-8B79-37D633B846F1}">
                  <asvg:svgBlip xmlns:asvg="http://schemas.microsoft.com/office/drawing/2016/SVG/main" r:embed="rId11"/>
                </a:ext>
              </a:extLst>
            </a:blip>
            <a:stretch>
              <a:fillRect l="-68600" t="-1263786" r="-9222" b="-2999229"/>
            </a:stretch>
          </a:blipFill>
        </p:spPr>
      </p:sp>
      <p:sp>
        <p:nvSpPr>
          <p:cNvPr name="Freeform 10" id="10"/>
          <p:cNvSpPr/>
          <p:nvPr/>
        </p:nvSpPr>
        <p:spPr>
          <a:xfrm flipH="false" flipV="false" rot="0">
            <a:off x="1635324" y="6086107"/>
            <a:ext cx="573339" cy="546822"/>
          </a:xfrm>
          <a:custGeom>
            <a:avLst/>
            <a:gdLst/>
            <a:ahLst/>
            <a:cxnLst/>
            <a:rect r="r" b="b" t="t" l="l"/>
            <a:pathLst>
              <a:path h="546822" w="573339">
                <a:moveTo>
                  <a:pt x="0" y="0"/>
                </a:moveTo>
                <a:lnTo>
                  <a:pt x="573339" y="0"/>
                </a:lnTo>
                <a:lnTo>
                  <a:pt x="573339" y="546822"/>
                </a:lnTo>
                <a:lnTo>
                  <a:pt x="0" y="5468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11" id="11"/>
          <p:cNvSpPr txBox="true"/>
          <p:nvPr/>
        </p:nvSpPr>
        <p:spPr>
          <a:xfrm rot="0">
            <a:off x="1375521" y="1280939"/>
            <a:ext cx="6378541" cy="2117979"/>
          </a:xfrm>
          <a:prstGeom prst="rect">
            <a:avLst/>
          </a:prstGeom>
        </p:spPr>
        <p:txBody>
          <a:bodyPr anchor="t" rtlCol="false" tIns="0" lIns="0" bIns="0" rIns="0">
            <a:spAutoFit/>
          </a:bodyPr>
          <a:lstStyle/>
          <a:p>
            <a:pPr algn="l" marL="0" indent="0" lvl="0">
              <a:lnSpc>
                <a:spcPts val="7488"/>
              </a:lnSpc>
              <a:spcBef>
                <a:spcPct val="0"/>
              </a:spcBef>
            </a:pPr>
            <a:r>
              <a:rPr lang="en-US" sz="7200">
                <a:solidFill>
                  <a:srgbClr val="252121"/>
                </a:solidFill>
                <a:latin typeface="Agrandir Narrow"/>
                <a:ea typeface="Agrandir Narrow"/>
                <a:cs typeface="Agrandir Narrow"/>
                <a:sym typeface="Agrandir Narrow"/>
              </a:rPr>
              <a:t>Da</a:t>
            </a:r>
            <a:r>
              <a:rPr lang="en-US" sz="7200" strike="noStrike" u="none">
                <a:solidFill>
                  <a:srgbClr val="252121"/>
                </a:solidFill>
                <a:latin typeface="Agrandir Narrow"/>
                <a:ea typeface="Agrandir Narrow"/>
                <a:cs typeface="Agrandir Narrow"/>
                <a:sym typeface="Agrandir Narrow"/>
              </a:rPr>
              <a:t>ta &amp; Meth</a:t>
            </a:r>
            <a:r>
              <a:rPr lang="en-US" sz="7200" strike="noStrike" u="none">
                <a:solidFill>
                  <a:srgbClr val="252121"/>
                </a:solidFill>
                <a:latin typeface="Agrandir Narrow"/>
                <a:ea typeface="Agrandir Narrow"/>
                <a:cs typeface="Agrandir Narrow"/>
                <a:sym typeface="Agrandir Narrow"/>
              </a:rPr>
              <a:t>o</a:t>
            </a:r>
            <a:r>
              <a:rPr lang="en-US" sz="7200" strike="noStrike" u="none">
                <a:solidFill>
                  <a:srgbClr val="252121"/>
                </a:solidFill>
                <a:latin typeface="Agrandir Narrow"/>
                <a:ea typeface="Agrandir Narrow"/>
                <a:cs typeface="Agrandir Narrow"/>
                <a:sym typeface="Agrandir Narrow"/>
              </a:rPr>
              <a:t>dolo</a:t>
            </a:r>
            <a:r>
              <a:rPr lang="en-US" sz="7200" strike="noStrike" u="none">
                <a:solidFill>
                  <a:srgbClr val="252121"/>
                </a:solidFill>
                <a:latin typeface="Agrandir Narrow"/>
                <a:ea typeface="Agrandir Narrow"/>
                <a:cs typeface="Agrandir Narrow"/>
                <a:sym typeface="Agrandir Narrow"/>
              </a:rPr>
              <a:t>gy</a:t>
            </a:r>
          </a:p>
        </p:txBody>
      </p:sp>
      <p:sp>
        <p:nvSpPr>
          <p:cNvPr name="TextBox 12" id="12"/>
          <p:cNvSpPr txBox="true"/>
          <p:nvPr/>
        </p:nvSpPr>
        <p:spPr>
          <a:xfrm rot="0">
            <a:off x="1375521" y="3332243"/>
            <a:ext cx="4531422" cy="107315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252121"/>
                </a:solidFill>
                <a:latin typeface="Poppins"/>
                <a:ea typeface="Poppins"/>
                <a:cs typeface="Poppins"/>
                <a:sym typeface="Poppins"/>
              </a:rPr>
              <a:t>Integrating and validating multiple</a:t>
            </a:r>
            <a:r>
              <a:rPr lang="en-US" sz="2000">
                <a:solidFill>
                  <a:srgbClr val="252121"/>
                </a:solidFill>
                <a:latin typeface="Poppins"/>
                <a:ea typeface="Poppins"/>
                <a:cs typeface="Poppins"/>
                <a:sym typeface="Poppins"/>
              </a:rPr>
              <a:t> data sources for precise supply chain insights</a:t>
            </a:r>
          </a:p>
        </p:txBody>
      </p:sp>
      <p:sp>
        <p:nvSpPr>
          <p:cNvPr name="TextBox 13" id="13"/>
          <p:cNvSpPr txBox="true"/>
          <p:nvPr/>
        </p:nvSpPr>
        <p:spPr>
          <a:xfrm rot="0">
            <a:off x="1028700" y="6918877"/>
            <a:ext cx="2126198" cy="1778000"/>
          </a:xfrm>
          <a:prstGeom prst="rect">
            <a:avLst/>
          </a:prstGeom>
        </p:spPr>
        <p:txBody>
          <a:bodyPr anchor="t" rtlCol="false" tIns="0" lIns="0" bIns="0" rIns="0">
            <a:spAutoFit/>
          </a:bodyPr>
          <a:lstStyle/>
          <a:p>
            <a:pPr algn="ctr">
              <a:lnSpc>
                <a:spcPts val="2800"/>
              </a:lnSpc>
            </a:pPr>
            <a:r>
              <a:rPr lang="en-US" sz="2000">
                <a:solidFill>
                  <a:srgbClr val="252121"/>
                </a:solidFill>
                <a:latin typeface="Poppins"/>
                <a:ea typeface="Poppins"/>
                <a:cs typeface="Poppins"/>
                <a:sym typeface="Poppins"/>
              </a:rPr>
              <a:t>Integrated six d</a:t>
            </a:r>
            <a:r>
              <a:rPr lang="en-US" sz="2000" strike="noStrike" u="none">
                <a:solidFill>
                  <a:srgbClr val="252121"/>
                </a:solidFill>
                <a:latin typeface="Poppins"/>
                <a:ea typeface="Poppins"/>
                <a:cs typeface="Poppins"/>
                <a:sym typeface="Poppins"/>
              </a:rPr>
              <a:t>istinct CSV datasets for comprehensive analysis</a:t>
            </a:r>
          </a:p>
        </p:txBody>
      </p:sp>
      <p:sp>
        <p:nvSpPr>
          <p:cNvPr name="TextBox 14" id="14"/>
          <p:cNvSpPr txBox="true"/>
          <p:nvPr/>
        </p:nvSpPr>
        <p:spPr>
          <a:xfrm rot="0">
            <a:off x="7049482" y="6918877"/>
            <a:ext cx="3153991" cy="1778000"/>
          </a:xfrm>
          <a:prstGeom prst="rect">
            <a:avLst/>
          </a:prstGeom>
        </p:spPr>
        <p:txBody>
          <a:bodyPr anchor="t" rtlCol="false" tIns="0" lIns="0" bIns="0" rIns="0">
            <a:spAutoFit/>
          </a:bodyPr>
          <a:lstStyle/>
          <a:p>
            <a:pPr algn="ctr" marL="0" indent="0" lvl="1">
              <a:lnSpc>
                <a:spcPts val="2800"/>
              </a:lnSpc>
              <a:spcBef>
                <a:spcPct val="0"/>
              </a:spcBef>
            </a:pPr>
            <a:r>
              <a:rPr lang="en-US" sz="2000">
                <a:solidFill>
                  <a:srgbClr val="252121"/>
                </a:solidFill>
                <a:latin typeface="Poppins"/>
                <a:ea typeface="Poppins"/>
                <a:cs typeface="Poppins"/>
                <a:sym typeface="Poppins"/>
              </a:rPr>
              <a:t>M</a:t>
            </a:r>
            <a:r>
              <a:rPr lang="en-US" sz="2000" strike="noStrike" u="none">
                <a:solidFill>
                  <a:srgbClr val="252121"/>
                </a:solidFill>
                <a:latin typeface="Poppins"/>
                <a:ea typeface="Poppins"/>
                <a:cs typeface="Poppins"/>
                <a:sym typeface="Poppins"/>
              </a:rPr>
              <a:t>o</a:t>
            </a:r>
            <a:r>
              <a:rPr lang="en-US" sz="2000" strike="noStrike" u="none">
                <a:solidFill>
                  <a:srgbClr val="252121"/>
                </a:solidFill>
                <a:latin typeface="Poppins"/>
                <a:ea typeface="Poppins"/>
                <a:cs typeface="Poppins"/>
                <a:sym typeface="Poppins"/>
              </a:rPr>
              <a:t>del</a:t>
            </a:r>
            <a:r>
              <a:rPr lang="en-US" sz="2000" strike="noStrike" u="none">
                <a:solidFill>
                  <a:srgbClr val="252121"/>
                </a:solidFill>
                <a:latin typeface="Poppins"/>
                <a:ea typeface="Poppins"/>
                <a:cs typeface="Poppins"/>
                <a:sym typeface="Poppins"/>
              </a:rPr>
              <a:t>ed re</a:t>
            </a:r>
            <a:r>
              <a:rPr lang="en-US" sz="2000" strike="noStrike" u="none">
                <a:solidFill>
                  <a:srgbClr val="252121"/>
                </a:solidFill>
                <a:latin typeface="Poppins"/>
                <a:ea typeface="Poppins"/>
                <a:cs typeface="Poppins"/>
                <a:sym typeface="Poppins"/>
              </a:rPr>
              <a:t>lations</a:t>
            </a:r>
            <a:r>
              <a:rPr lang="en-US" sz="2000" strike="noStrike" u="none">
                <a:solidFill>
                  <a:srgbClr val="252121"/>
                </a:solidFill>
                <a:latin typeface="Poppins"/>
                <a:ea typeface="Poppins"/>
                <a:cs typeface="Poppins"/>
                <a:sym typeface="Poppins"/>
              </a:rPr>
              <a:t>h</a:t>
            </a:r>
            <a:r>
              <a:rPr lang="en-US" sz="2000" strike="noStrike" u="none">
                <a:solidFill>
                  <a:srgbClr val="252121"/>
                </a:solidFill>
                <a:latin typeface="Poppins"/>
                <a:ea typeface="Poppins"/>
                <a:cs typeface="Poppins"/>
                <a:sym typeface="Poppins"/>
              </a:rPr>
              <a:t>ips am</a:t>
            </a:r>
            <a:r>
              <a:rPr lang="en-US" sz="2000" strike="noStrike" u="none">
                <a:solidFill>
                  <a:srgbClr val="252121"/>
                </a:solidFill>
                <a:latin typeface="Poppins"/>
                <a:ea typeface="Poppins"/>
                <a:cs typeface="Poppins"/>
                <a:sym typeface="Poppins"/>
              </a:rPr>
              <a:t>o</a:t>
            </a:r>
            <a:r>
              <a:rPr lang="en-US" sz="2000" strike="noStrike" u="none">
                <a:solidFill>
                  <a:srgbClr val="252121"/>
                </a:solidFill>
                <a:latin typeface="Poppins"/>
                <a:ea typeface="Poppins"/>
                <a:cs typeface="Poppins"/>
                <a:sym typeface="Poppins"/>
              </a:rPr>
              <a:t>ng data entitie</a:t>
            </a:r>
            <a:r>
              <a:rPr lang="en-US" sz="2000" strike="noStrike" u="none">
                <a:solidFill>
                  <a:srgbClr val="252121"/>
                </a:solidFill>
                <a:latin typeface="Poppins"/>
                <a:ea typeface="Poppins"/>
                <a:cs typeface="Poppins"/>
                <a:sym typeface="Poppins"/>
              </a:rPr>
              <a:t>s</a:t>
            </a:r>
            <a:r>
              <a:rPr lang="en-US" sz="2000" strike="noStrike" u="none">
                <a:solidFill>
                  <a:srgbClr val="252121"/>
                </a:solidFill>
                <a:latin typeface="Poppins"/>
                <a:ea typeface="Poppins"/>
                <a:cs typeface="Poppins"/>
                <a:sym typeface="Poppins"/>
              </a:rPr>
              <a:t> in Pow</a:t>
            </a:r>
            <a:r>
              <a:rPr lang="en-US" sz="2000" strike="noStrike" u="none">
                <a:solidFill>
                  <a:srgbClr val="252121"/>
                </a:solidFill>
                <a:latin typeface="Poppins"/>
                <a:ea typeface="Poppins"/>
                <a:cs typeface="Poppins"/>
                <a:sym typeface="Poppins"/>
              </a:rPr>
              <a:t>e</a:t>
            </a:r>
            <a:r>
              <a:rPr lang="en-US" sz="2000" strike="noStrike" u="none">
                <a:solidFill>
                  <a:srgbClr val="252121"/>
                </a:solidFill>
                <a:latin typeface="Poppins"/>
                <a:ea typeface="Poppins"/>
                <a:cs typeface="Poppins"/>
                <a:sym typeface="Poppins"/>
              </a:rPr>
              <a:t>r BI’</a:t>
            </a:r>
            <a:r>
              <a:rPr lang="en-US" sz="2000" strike="noStrike" u="none">
                <a:solidFill>
                  <a:srgbClr val="252121"/>
                </a:solidFill>
                <a:latin typeface="Poppins"/>
                <a:ea typeface="Poppins"/>
                <a:cs typeface="Poppins"/>
                <a:sym typeface="Poppins"/>
              </a:rPr>
              <a:t>s </a:t>
            </a:r>
            <a:r>
              <a:rPr lang="en-US" sz="2000" strike="noStrike" u="none">
                <a:solidFill>
                  <a:srgbClr val="252121"/>
                </a:solidFill>
                <a:latin typeface="Poppins"/>
                <a:ea typeface="Poppins"/>
                <a:cs typeface="Poppins"/>
                <a:sym typeface="Poppins"/>
              </a:rPr>
              <a:t>data mod</a:t>
            </a:r>
            <a:r>
              <a:rPr lang="en-US" sz="2000" strike="noStrike" u="none">
                <a:solidFill>
                  <a:srgbClr val="252121"/>
                </a:solidFill>
                <a:latin typeface="Poppins"/>
                <a:ea typeface="Poppins"/>
                <a:cs typeface="Poppins"/>
                <a:sym typeface="Poppins"/>
              </a:rPr>
              <a:t>e</a:t>
            </a:r>
            <a:r>
              <a:rPr lang="en-US" sz="2000" strike="noStrike" u="none">
                <a:solidFill>
                  <a:srgbClr val="252121"/>
                </a:solidFill>
                <a:latin typeface="Poppins"/>
                <a:ea typeface="Poppins"/>
                <a:cs typeface="Poppins"/>
                <a:sym typeface="Poppins"/>
              </a:rPr>
              <a:t>l for rob</a:t>
            </a:r>
            <a:r>
              <a:rPr lang="en-US" sz="2000" strike="noStrike" u="none">
                <a:solidFill>
                  <a:srgbClr val="252121"/>
                </a:solidFill>
                <a:latin typeface="Poppins"/>
                <a:ea typeface="Poppins"/>
                <a:cs typeface="Poppins"/>
                <a:sym typeface="Poppins"/>
              </a:rPr>
              <a:t>u</a:t>
            </a:r>
            <a:r>
              <a:rPr lang="en-US" sz="2000" strike="noStrike" u="none">
                <a:solidFill>
                  <a:srgbClr val="252121"/>
                </a:solidFill>
                <a:latin typeface="Poppins"/>
                <a:ea typeface="Poppins"/>
                <a:cs typeface="Poppins"/>
                <a:sym typeface="Poppins"/>
              </a:rPr>
              <a:t>st analyt</a:t>
            </a:r>
            <a:r>
              <a:rPr lang="en-US" sz="2000" strike="noStrike" u="none">
                <a:solidFill>
                  <a:srgbClr val="252121"/>
                </a:solidFill>
                <a:latin typeface="Poppins"/>
                <a:ea typeface="Poppins"/>
                <a:cs typeface="Poppins"/>
                <a:sym typeface="Poppins"/>
              </a:rPr>
              <a:t>i</a:t>
            </a:r>
            <a:r>
              <a:rPr lang="en-US" sz="2000" strike="noStrike" u="none">
                <a:solidFill>
                  <a:srgbClr val="252121"/>
                </a:solidFill>
                <a:latin typeface="Poppins"/>
                <a:ea typeface="Poppins"/>
                <a:cs typeface="Poppins"/>
                <a:sym typeface="Poppins"/>
              </a:rPr>
              <a:t>cal ca</a:t>
            </a:r>
            <a:r>
              <a:rPr lang="en-US" sz="2000" strike="noStrike" u="none">
                <a:solidFill>
                  <a:srgbClr val="252121"/>
                </a:solidFill>
                <a:latin typeface="Poppins"/>
                <a:ea typeface="Poppins"/>
                <a:cs typeface="Poppins"/>
                <a:sym typeface="Poppins"/>
              </a:rPr>
              <a:t>p</a:t>
            </a:r>
            <a:r>
              <a:rPr lang="en-US" sz="2000" strike="noStrike" u="none">
                <a:solidFill>
                  <a:srgbClr val="252121"/>
                </a:solidFill>
                <a:latin typeface="Poppins"/>
                <a:ea typeface="Poppins"/>
                <a:cs typeface="Poppins"/>
                <a:sym typeface="Poppins"/>
              </a:rPr>
              <a:t>ability</a:t>
            </a:r>
          </a:p>
        </p:txBody>
      </p:sp>
      <p:sp>
        <p:nvSpPr>
          <p:cNvPr name="TextBox 15" id="15"/>
          <p:cNvSpPr txBox="true"/>
          <p:nvPr/>
        </p:nvSpPr>
        <p:spPr>
          <a:xfrm rot="0">
            <a:off x="3939840" y="6918877"/>
            <a:ext cx="2544788" cy="2130425"/>
          </a:xfrm>
          <a:prstGeom prst="rect">
            <a:avLst/>
          </a:prstGeom>
        </p:spPr>
        <p:txBody>
          <a:bodyPr anchor="t" rtlCol="false" tIns="0" lIns="0" bIns="0" rIns="0">
            <a:spAutoFit/>
          </a:bodyPr>
          <a:lstStyle/>
          <a:p>
            <a:pPr algn="ctr" marL="0" indent="0" lvl="1">
              <a:lnSpc>
                <a:spcPts val="2800"/>
              </a:lnSpc>
              <a:spcBef>
                <a:spcPct val="0"/>
              </a:spcBef>
            </a:pPr>
            <a:r>
              <a:rPr lang="en-US" sz="2000" strike="noStrike" u="none">
                <a:solidFill>
                  <a:srgbClr val="252121"/>
                </a:solidFill>
                <a:latin typeface="Poppins"/>
                <a:ea typeface="Poppins"/>
                <a:cs typeface="Poppins"/>
                <a:sym typeface="Poppins"/>
              </a:rPr>
              <a:t>Cleaned and transformed data using Power Query within Power BI to ensure quality and consistency</a:t>
            </a:r>
          </a:p>
        </p:txBody>
      </p:sp>
      <p:sp>
        <p:nvSpPr>
          <p:cNvPr name="TextBox 16" id="16"/>
          <p:cNvSpPr txBox="true"/>
          <p:nvPr/>
        </p:nvSpPr>
        <p:spPr>
          <a:xfrm rot="0">
            <a:off x="10765448" y="6918877"/>
            <a:ext cx="3067584" cy="1778000"/>
          </a:xfrm>
          <a:prstGeom prst="rect">
            <a:avLst/>
          </a:prstGeom>
        </p:spPr>
        <p:txBody>
          <a:bodyPr anchor="t" rtlCol="false" tIns="0" lIns="0" bIns="0" rIns="0">
            <a:spAutoFit/>
          </a:bodyPr>
          <a:lstStyle/>
          <a:p>
            <a:pPr algn="ctr" marL="0" indent="0" lvl="1">
              <a:lnSpc>
                <a:spcPts val="2800"/>
              </a:lnSpc>
              <a:spcBef>
                <a:spcPct val="0"/>
              </a:spcBef>
            </a:pPr>
            <a:r>
              <a:rPr lang="en-US" sz="2000">
                <a:solidFill>
                  <a:srgbClr val="252121"/>
                </a:solidFill>
                <a:latin typeface="Poppins"/>
                <a:ea typeface="Poppins"/>
                <a:cs typeface="Poppins"/>
                <a:sym typeface="Poppins"/>
              </a:rPr>
              <a:t>Vali</a:t>
            </a:r>
            <a:r>
              <a:rPr lang="en-US" sz="2000" strike="noStrike" u="none">
                <a:solidFill>
                  <a:srgbClr val="252121"/>
                </a:solidFill>
                <a:latin typeface="Poppins"/>
                <a:ea typeface="Poppins"/>
                <a:cs typeface="Poppins"/>
                <a:sym typeface="Poppins"/>
              </a:rPr>
              <a:t>dat</a:t>
            </a:r>
            <a:r>
              <a:rPr lang="en-US" sz="2000" strike="noStrike" u="none">
                <a:solidFill>
                  <a:srgbClr val="252121"/>
                </a:solidFill>
                <a:latin typeface="Poppins"/>
                <a:ea typeface="Poppins"/>
                <a:cs typeface="Poppins"/>
                <a:sym typeface="Poppins"/>
              </a:rPr>
              <a:t>ed a</a:t>
            </a:r>
            <a:r>
              <a:rPr lang="en-US" sz="2000" strike="noStrike" u="none">
                <a:solidFill>
                  <a:srgbClr val="252121"/>
                </a:solidFill>
                <a:latin typeface="Poppins"/>
                <a:ea typeface="Poppins"/>
                <a:cs typeface="Poppins"/>
                <a:sym typeface="Poppins"/>
              </a:rPr>
              <a:t>n</a:t>
            </a:r>
            <a:r>
              <a:rPr lang="en-US" sz="2000" strike="noStrike" u="none">
                <a:solidFill>
                  <a:srgbClr val="252121"/>
                </a:solidFill>
                <a:latin typeface="Poppins"/>
                <a:ea typeface="Poppins"/>
                <a:cs typeface="Poppins"/>
                <a:sym typeface="Poppins"/>
              </a:rPr>
              <a:t>d</a:t>
            </a:r>
            <a:r>
              <a:rPr lang="en-US" sz="2000" strike="noStrike" u="none">
                <a:solidFill>
                  <a:srgbClr val="252121"/>
                </a:solidFill>
                <a:latin typeface="Poppins"/>
                <a:ea typeface="Poppins"/>
                <a:cs typeface="Poppins"/>
                <a:sym typeface="Poppins"/>
              </a:rPr>
              <a:t> </a:t>
            </a:r>
            <a:r>
              <a:rPr lang="en-US" sz="2000" strike="noStrike" u="none">
                <a:solidFill>
                  <a:srgbClr val="252121"/>
                </a:solidFill>
                <a:latin typeface="Poppins"/>
                <a:ea typeface="Poppins"/>
                <a:cs typeface="Poppins"/>
                <a:sym typeface="Poppins"/>
              </a:rPr>
              <a:t>c</a:t>
            </a:r>
            <a:r>
              <a:rPr lang="en-US" sz="2000" strike="noStrike" u="none">
                <a:solidFill>
                  <a:srgbClr val="252121"/>
                </a:solidFill>
                <a:latin typeface="Poppins"/>
                <a:ea typeface="Poppins"/>
                <a:cs typeface="Poppins"/>
                <a:sym typeface="Poppins"/>
              </a:rPr>
              <a:t>o</a:t>
            </a:r>
            <a:r>
              <a:rPr lang="en-US" sz="2000" strike="noStrike" u="none">
                <a:solidFill>
                  <a:srgbClr val="252121"/>
                </a:solidFill>
                <a:latin typeface="Poppins"/>
                <a:ea typeface="Poppins"/>
                <a:cs typeface="Poppins"/>
                <a:sym typeface="Poppins"/>
              </a:rPr>
              <a:t>mputed</a:t>
            </a:r>
            <a:r>
              <a:rPr lang="en-US" sz="2000" strike="noStrike" u="none">
                <a:solidFill>
                  <a:srgbClr val="252121"/>
                </a:solidFill>
                <a:latin typeface="Poppins"/>
                <a:ea typeface="Poppins"/>
                <a:cs typeface="Poppins"/>
                <a:sym typeface="Poppins"/>
              </a:rPr>
              <a:t> </a:t>
            </a:r>
            <a:r>
              <a:rPr lang="en-US" sz="2000" strike="noStrike" u="none">
                <a:solidFill>
                  <a:srgbClr val="252121"/>
                </a:solidFill>
                <a:latin typeface="Poppins"/>
                <a:ea typeface="Poppins"/>
                <a:cs typeface="Poppins"/>
                <a:sym typeface="Poppins"/>
              </a:rPr>
              <a:t>key</a:t>
            </a:r>
            <a:r>
              <a:rPr lang="en-US" sz="2000" strike="noStrike" u="none">
                <a:solidFill>
                  <a:srgbClr val="252121"/>
                </a:solidFill>
                <a:latin typeface="Poppins"/>
                <a:ea typeface="Poppins"/>
                <a:cs typeface="Poppins"/>
                <a:sym typeface="Poppins"/>
              </a:rPr>
              <a:t> </a:t>
            </a:r>
            <a:r>
              <a:rPr lang="en-US" sz="2000" strike="noStrike" u="none">
                <a:solidFill>
                  <a:srgbClr val="252121"/>
                </a:solidFill>
                <a:latin typeface="Poppins"/>
                <a:ea typeface="Poppins"/>
                <a:cs typeface="Poppins"/>
                <a:sym typeface="Poppins"/>
              </a:rPr>
              <a:t>p</a:t>
            </a:r>
            <a:r>
              <a:rPr lang="en-US" sz="2000" strike="noStrike" u="none">
                <a:solidFill>
                  <a:srgbClr val="252121"/>
                </a:solidFill>
                <a:latin typeface="Poppins"/>
                <a:ea typeface="Poppins"/>
                <a:cs typeface="Poppins"/>
                <a:sym typeface="Poppins"/>
              </a:rPr>
              <a:t>er</a:t>
            </a:r>
            <a:r>
              <a:rPr lang="en-US" sz="2000" strike="noStrike" u="none">
                <a:solidFill>
                  <a:srgbClr val="252121"/>
                </a:solidFill>
                <a:latin typeface="Poppins"/>
                <a:ea typeface="Poppins"/>
                <a:cs typeface="Poppins"/>
                <a:sym typeface="Poppins"/>
              </a:rPr>
              <a:t>form</a:t>
            </a:r>
            <a:r>
              <a:rPr lang="en-US" sz="2000" strike="noStrike" u="none">
                <a:solidFill>
                  <a:srgbClr val="252121"/>
                </a:solidFill>
                <a:latin typeface="Poppins"/>
                <a:ea typeface="Poppins"/>
                <a:cs typeface="Poppins"/>
                <a:sym typeface="Poppins"/>
              </a:rPr>
              <a:t>a</a:t>
            </a:r>
            <a:r>
              <a:rPr lang="en-US" sz="2000" strike="noStrike" u="none">
                <a:solidFill>
                  <a:srgbClr val="252121"/>
                </a:solidFill>
                <a:latin typeface="Poppins"/>
                <a:ea typeface="Poppins"/>
                <a:cs typeface="Poppins"/>
                <a:sym typeface="Poppins"/>
              </a:rPr>
              <a:t>nce</a:t>
            </a:r>
            <a:r>
              <a:rPr lang="en-US" sz="2000" strike="noStrike" u="none">
                <a:solidFill>
                  <a:srgbClr val="252121"/>
                </a:solidFill>
                <a:latin typeface="Poppins"/>
                <a:ea typeface="Poppins"/>
                <a:cs typeface="Poppins"/>
                <a:sym typeface="Poppins"/>
              </a:rPr>
              <a:t> </a:t>
            </a:r>
            <a:r>
              <a:rPr lang="en-US" sz="2000" strike="noStrike" u="none">
                <a:solidFill>
                  <a:srgbClr val="252121"/>
                </a:solidFill>
                <a:latin typeface="Poppins"/>
                <a:ea typeface="Poppins"/>
                <a:cs typeface="Poppins"/>
                <a:sym typeface="Poppins"/>
              </a:rPr>
              <a:t>i</a:t>
            </a:r>
            <a:r>
              <a:rPr lang="en-US" sz="2000" strike="noStrike" u="none">
                <a:solidFill>
                  <a:srgbClr val="252121"/>
                </a:solidFill>
                <a:latin typeface="Poppins"/>
                <a:ea typeface="Poppins"/>
                <a:cs typeface="Poppins"/>
                <a:sym typeface="Poppins"/>
              </a:rPr>
              <a:t>nd</a:t>
            </a:r>
            <a:r>
              <a:rPr lang="en-US" sz="2000" strike="noStrike" u="none">
                <a:solidFill>
                  <a:srgbClr val="252121"/>
                </a:solidFill>
                <a:latin typeface="Poppins"/>
                <a:ea typeface="Poppins"/>
                <a:cs typeface="Poppins"/>
                <a:sym typeface="Poppins"/>
              </a:rPr>
              <a:t>ica</a:t>
            </a:r>
            <a:r>
              <a:rPr lang="en-US" sz="2000" strike="noStrike" u="none">
                <a:solidFill>
                  <a:srgbClr val="252121"/>
                </a:solidFill>
                <a:latin typeface="Poppins"/>
                <a:ea typeface="Poppins"/>
                <a:cs typeface="Poppins"/>
                <a:sym typeface="Poppins"/>
              </a:rPr>
              <a:t>t</a:t>
            </a:r>
            <a:r>
              <a:rPr lang="en-US" sz="2000" strike="noStrike" u="none">
                <a:solidFill>
                  <a:srgbClr val="252121"/>
                </a:solidFill>
                <a:latin typeface="Poppins"/>
                <a:ea typeface="Poppins"/>
                <a:cs typeface="Poppins"/>
                <a:sym typeface="Poppins"/>
              </a:rPr>
              <a:t>o</a:t>
            </a:r>
            <a:r>
              <a:rPr lang="en-US" sz="2000" strike="noStrike" u="none">
                <a:solidFill>
                  <a:srgbClr val="252121"/>
                </a:solidFill>
                <a:latin typeface="Poppins"/>
                <a:ea typeface="Poppins"/>
                <a:cs typeface="Poppins"/>
                <a:sym typeface="Poppins"/>
              </a:rPr>
              <a:t>r</a:t>
            </a:r>
            <a:r>
              <a:rPr lang="en-US" sz="2000" strike="noStrike" u="none">
                <a:solidFill>
                  <a:srgbClr val="252121"/>
                </a:solidFill>
                <a:latin typeface="Poppins"/>
                <a:ea typeface="Poppins"/>
                <a:cs typeface="Poppins"/>
                <a:sym typeface="Poppins"/>
              </a:rPr>
              <a:t>s</a:t>
            </a:r>
            <a:r>
              <a:rPr lang="en-US" sz="2000" strike="noStrike" u="none">
                <a:solidFill>
                  <a:srgbClr val="252121"/>
                </a:solidFill>
                <a:latin typeface="Poppins"/>
                <a:ea typeface="Poppins"/>
                <a:cs typeface="Poppins"/>
                <a:sym typeface="Poppins"/>
              </a:rPr>
              <a:t> </a:t>
            </a:r>
            <a:r>
              <a:rPr lang="en-US" sz="2000" strike="noStrike" u="none">
                <a:solidFill>
                  <a:srgbClr val="252121"/>
                </a:solidFill>
                <a:latin typeface="Poppins"/>
                <a:ea typeface="Poppins"/>
                <a:cs typeface="Poppins"/>
                <a:sym typeface="Poppins"/>
              </a:rPr>
              <a:t>wi</a:t>
            </a:r>
            <a:r>
              <a:rPr lang="en-US" sz="2000" strike="noStrike" u="none">
                <a:solidFill>
                  <a:srgbClr val="252121"/>
                </a:solidFill>
                <a:latin typeface="Poppins"/>
                <a:ea typeface="Poppins"/>
                <a:cs typeface="Poppins"/>
                <a:sym typeface="Poppins"/>
              </a:rPr>
              <a:t>t</a:t>
            </a:r>
            <a:r>
              <a:rPr lang="en-US" sz="2000" strike="noStrike" u="none">
                <a:solidFill>
                  <a:srgbClr val="252121"/>
                </a:solidFill>
                <a:latin typeface="Poppins"/>
                <a:ea typeface="Poppins"/>
                <a:cs typeface="Poppins"/>
                <a:sym typeface="Poppins"/>
              </a:rPr>
              <a:t>h SQL que</a:t>
            </a:r>
            <a:r>
              <a:rPr lang="en-US" sz="2000" strike="noStrike" u="none">
                <a:solidFill>
                  <a:srgbClr val="252121"/>
                </a:solidFill>
                <a:latin typeface="Poppins"/>
                <a:ea typeface="Poppins"/>
                <a:cs typeface="Poppins"/>
                <a:sym typeface="Poppins"/>
              </a:rPr>
              <a:t>r</a:t>
            </a:r>
            <a:r>
              <a:rPr lang="en-US" sz="2000" strike="noStrike" u="none">
                <a:solidFill>
                  <a:srgbClr val="252121"/>
                </a:solidFill>
                <a:latin typeface="Poppins"/>
                <a:ea typeface="Poppins"/>
                <a:cs typeface="Poppins"/>
                <a:sym typeface="Poppins"/>
              </a:rPr>
              <a:t>ie</a:t>
            </a:r>
            <a:r>
              <a:rPr lang="en-US" sz="2000" strike="noStrike" u="none">
                <a:solidFill>
                  <a:srgbClr val="252121"/>
                </a:solidFill>
                <a:latin typeface="Poppins"/>
                <a:ea typeface="Poppins"/>
                <a:cs typeface="Poppins"/>
                <a:sym typeface="Poppins"/>
              </a:rPr>
              <a:t>s</a:t>
            </a:r>
            <a:r>
              <a:rPr lang="en-US" sz="2000" strike="noStrike" u="none">
                <a:solidFill>
                  <a:srgbClr val="252121"/>
                </a:solidFill>
                <a:latin typeface="Poppins"/>
                <a:ea typeface="Poppins"/>
                <a:cs typeface="Poppins"/>
                <a:sym typeface="Poppins"/>
              </a:rPr>
              <a:t> f</a:t>
            </a:r>
            <a:r>
              <a:rPr lang="en-US" sz="2000" strike="noStrike" u="none">
                <a:solidFill>
                  <a:srgbClr val="252121"/>
                </a:solidFill>
                <a:latin typeface="Poppins"/>
                <a:ea typeface="Poppins"/>
                <a:cs typeface="Poppins"/>
                <a:sym typeface="Poppins"/>
              </a:rPr>
              <a:t>or</a:t>
            </a:r>
            <a:r>
              <a:rPr lang="en-US" sz="2000" strike="noStrike" u="none">
                <a:solidFill>
                  <a:srgbClr val="252121"/>
                </a:solidFill>
                <a:latin typeface="Poppins"/>
                <a:ea typeface="Poppins"/>
                <a:cs typeface="Poppins"/>
                <a:sym typeface="Poppins"/>
              </a:rPr>
              <a:t> accuracy</a:t>
            </a:r>
          </a:p>
        </p:txBody>
      </p:sp>
      <p:sp>
        <p:nvSpPr>
          <p:cNvPr name="Freeform 17" id="17"/>
          <p:cNvSpPr/>
          <p:nvPr/>
        </p:nvSpPr>
        <p:spPr>
          <a:xfrm flipH="false" flipV="false" rot="0">
            <a:off x="4925565" y="6086107"/>
            <a:ext cx="573339" cy="546822"/>
          </a:xfrm>
          <a:custGeom>
            <a:avLst/>
            <a:gdLst/>
            <a:ahLst/>
            <a:cxnLst/>
            <a:rect r="r" b="b" t="t" l="l"/>
            <a:pathLst>
              <a:path h="546822" w="573339">
                <a:moveTo>
                  <a:pt x="0" y="0"/>
                </a:moveTo>
                <a:lnTo>
                  <a:pt x="573339" y="0"/>
                </a:lnTo>
                <a:lnTo>
                  <a:pt x="573339" y="546822"/>
                </a:lnTo>
                <a:lnTo>
                  <a:pt x="0" y="5468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8" id="18"/>
          <p:cNvSpPr/>
          <p:nvPr/>
        </p:nvSpPr>
        <p:spPr>
          <a:xfrm flipH="false" flipV="false" rot="0">
            <a:off x="8339808" y="6086107"/>
            <a:ext cx="573339" cy="546822"/>
          </a:xfrm>
          <a:custGeom>
            <a:avLst/>
            <a:gdLst/>
            <a:ahLst/>
            <a:cxnLst/>
            <a:rect r="r" b="b" t="t" l="l"/>
            <a:pathLst>
              <a:path h="546822" w="573339">
                <a:moveTo>
                  <a:pt x="0" y="0"/>
                </a:moveTo>
                <a:lnTo>
                  <a:pt x="573339" y="0"/>
                </a:lnTo>
                <a:lnTo>
                  <a:pt x="573339" y="546822"/>
                </a:lnTo>
                <a:lnTo>
                  <a:pt x="0" y="5468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9" id="19"/>
          <p:cNvSpPr/>
          <p:nvPr/>
        </p:nvSpPr>
        <p:spPr>
          <a:xfrm flipH="false" flipV="false" rot="0">
            <a:off x="12016900" y="6086305"/>
            <a:ext cx="573339" cy="546822"/>
          </a:xfrm>
          <a:custGeom>
            <a:avLst/>
            <a:gdLst/>
            <a:ahLst/>
            <a:cxnLst/>
            <a:rect r="r" b="b" t="t" l="l"/>
            <a:pathLst>
              <a:path h="546822" w="573339">
                <a:moveTo>
                  <a:pt x="0" y="0"/>
                </a:moveTo>
                <a:lnTo>
                  <a:pt x="573338" y="0"/>
                </a:lnTo>
                <a:lnTo>
                  <a:pt x="573338" y="546822"/>
                </a:lnTo>
                <a:lnTo>
                  <a:pt x="0" y="5468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20" id="20"/>
          <p:cNvSpPr/>
          <p:nvPr/>
        </p:nvSpPr>
        <p:spPr>
          <a:xfrm flipH="false" flipV="false" rot="0">
            <a:off x="15325819" y="5952559"/>
            <a:ext cx="813918" cy="813918"/>
          </a:xfrm>
          <a:custGeom>
            <a:avLst/>
            <a:gdLst/>
            <a:ahLst/>
            <a:cxnLst/>
            <a:rect r="r" b="b" t="t" l="l"/>
            <a:pathLst>
              <a:path h="813918" w="813918">
                <a:moveTo>
                  <a:pt x="0" y="0"/>
                </a:moveTo>
                <a:lnTo>
                  <a:pt x="813918" y="0"/>
                </a:lnTo>
                <a:lnTo>
                  <a:pt x="813918" y="813918"/>
                </a:lnTo>
                <a:lnTo>
                  <a:pt x="0" y="8139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15450438" y="6086305"/>
            <a:ext cx="573339" cy="546822"/>
          </a:xfrm>
          <a:custGeom>
            <a:avLst/>
            <a:gdLst/>
            <a:ahLst/>
            <a:cxnLst/>
            <a:rect r="r" b="b" t="t" l="l"/>
            <a:pathLst>
              <a:path h="546822" w="573339">
                <a:moveTo>
                  <a:pt x="0" y="0"/>
                </a:moveTo>
                <a:lnTo>
                  <a:pt x="573338" y="0"/>
                </a:lnTo>
                <a:lnTo>
                  <a:pt x="573338" y="546822"/>
                </a:lnTo>
                <a:lnTo>
                  <a:pt x="0" y="5468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22" id="22"/>
          <p:cNvSpPr txBox="true"/>
          <p:nvPr/>
        </p:nvSpPr>
        <p:spPr>
          <a:xfrm rot="0">
            <a:off x="14093355" y="6918877"/>
            <a:ext cx="3165945" cy="1425575"/>
          </a:xfrm>
          <a:prstGeom prst="rect">
            <a:avLst/>
          </a:prstGeom>
        </p:spPr>
        <p:txBody>
          <a:bodyPr anchor="t" rtlCol="false" tIns="0" lIns="0" bIns="0" rIns="0">
            <a:spAutoFit/>
          </a:bodyPr>
          <a:lstStyle/>
          <a:p>
            <a:pPr algn="ctr" marL="0" indent="0" lvl="1">
              <a:lnSpc>
                <a:spcPts val="2800"/>
              </a:lnSpc>
              <a:spcBef>
                <a:spcPct val="0"/>
              </a:spcBef>
            </a:pPr>
            <a:r>
              <a:rPr lang="en-US" sz="2000">
                <a:solidFill>
                  <a:srgbClr val="252121"/>
                </a:solidFill>
                <a:latin typeface="Poppins"/>
                <a:ea typeface="Poppins"/>
                <a:cs typeface="Poppins"/>
                <a:sym typeface="Poppins"/>
              </a:rPr>
              <a:t>Calcul</a:t>
            </a:r>
            <a:r>
              <a:rPr lang="en-US" sz="2000" strike="noStrike" u="none">
                <a:solidFill>
                  <a:srgbClr val="252121"/>
                </a:solidFill>
                <a:latin typeface="Poppins"/>
                <a:ea typeface="Poppins"/>
                <a:cs typeface="Poppins"/>
                <a:sym typeface="Poppins"/>
              </a:rPr>
              <a:t>ated ad</a:t>
            </a:r>
            <a:r>
              <a:rPr lang="en-US" sz="2000" strike="noStrike" u="none">
                <a:solidFill>
                  <a:srgbClr val="252121"/>
                </a:solidFill>
                <a:latin typeface="Poppins"/>
                <a:ea typeface="Poppins"/>
                <a:cs typeface="Poppins"/>
                <a:sym typeface="Poppins"/>
              </a:rPr>
              <a:t>van</a:t>
            </a:r>
            <a:r>
              <a:rPr lang="en-US" sz="2000" strike="noStrike" u="none">
                <a:solidFill>
                  <a:srgbClr val="252121"/>
                </a:solidFill>
                <a:latin typeface="Poppins"/>
                <a:ea typeface="Poppins"/>
                <a:cs typeface="Poppins"/>
                <a:sym typeface="Poppins"/>
              </a:rPr>
              <a:t>ced me</a:t>
            </a:r>
            <a:r>
              <a:rPr lang="en-US" sz="2000" strike="noStrike" u="none">
                <a:solidFill>
                  <a:srgbClr val="252121"/>
                </a:solidFill>
                <a:latin typeface="Poppins"/>
                <a:ea typeface="Poppins"/>
                <a:cs typeface="Poppins"/>
                <a:sym typeface="Poppins"/>
              </a:rPr>
              <a:t>t</a:t>
            </a:r>
            <a:r>
              <a:rPr lang="en-US" sz="2000" strike="noStrike" u="none">
                <a:solidFill>
                  <a:srgbClr val="252121"/>
                </a:solidFill>
                <a:latin typeface="Poppins"/>
                <a:ea typeface="Poppins"/>
                <a:cs typeface="Poppins"/>
                <a:sym typeface="Poppins"/>
              </a:rPr>
              <a:t>ric</a:t>
            </a:r>
            <a:r>
              <a:rPr lang="en-US" sz="2000" strike="noStrike" u="none">
                <a:solidFill>
                  <a:srgbClr val="252121"/>
                </a:solidFill>
                <a:latin typeface="Poppins"/>
                <a:ea typeface="Poppins"/>
                <a:cs typeface="Poppins"/>
                <a:sym typeface="Poppins"/>
              </a:rPr>
              <a:t>s</a:t>
            </a:r>
            <a:r>
              <a:rPr lang="en-US" sz="2000" strike="noStrike" u="none">
                <a:solidFill>
                  <a:srgbClr val="252121"/>
                </a:solidFill>
                <a:latin typeface="Poppins"/>
                <a:ea typeface="Poppins"/>
                <a:cs typeface="Poppins"/>
                <a:sym typeface="Poppins"/>
              </a:rPr>
              <a:t> including </a:t>
            </a:r>
            <a:r>
              <a:rPr lang="en-US" sz="2000" strike="noStrike" u="none">
                <a:solidFill>
                  <a:srgbClr val="252121"/>
                </a:solidFill>
                <a:latin typeface="Poppins"/>
                <a:ea typeface="Poppins"/>
                <a:cs typeface="Poppins"/>
                <a:sym typeface="Poppins"/>
              </a:rPr>
              <a:t>COCT, </a:t>
            </a:r>
            <a:r>
              <a:rPr lang="en-US" sz="2000" strike="noStrike" u="none">
                <a:solidFill>
                  <a:srgbClr val="252121"/>
                </a:solidFill>
                <a:latin typeface="Poppins"/>
                <a:ea typeface="Poppins"/>
                <a:cs typeface="Poppins"/>
                <a:sym typeface="Poppins"/>
              </a:rPr>
              <a:t>L</a:t>
            </a:r>
            <a:r>
              <a:rPr lang="en-US" sz="2000" strike="noStrike" u="none">
                <a:solidFill>
                  <a:srgbClr val="252121"/>
                </a:solidFill>
                <a:latin typeface="Poppins"/>
                <a:ea typeface="Poppins"/>
                <a:cs typeface="Poppins"/>
                <a:sym typeface="Poppins"/>
              </a:rPr>
              <a:t>IFR%,</a:t>
            </a:r>
            <a:r>
              <a:rPr lang="en-US" sz="2000" strike="noStrike" u="none">
                <a:solidFill>
                  <a:srgbClr val="252121"/>
                </a:solidFill>
                <a:latin typeface="Poppins"/>
                <a:ea typeface="Poppins"/>
                <a:cs typeface="Poppins"/>
                <a:sym typeface="Poppins"/>
              </a:rPr>
              <a:t> </a:t>
            </a:r>
            <a:r>
              <a:rPr lang="en-US" sz="2000" strike="noStrike" u="none">
                <a:solidFill>
                  <a:srgbClr val="252121"/>
                </a:solidFill>
                <a:latin typeface="Poppins"/>
                <a:ea typeface="Poppins"/>
                <a:cs typeface="Poppins"/>
                <a:sym typeface="Poppins"/>
              </a:rPr>
              <a:t>and VOFR% u</a:t>
            </a:r>
            <a:r>
              <a:rPr lang="en-US" sz="2000" strike="noStrike" u="none">
                <a:solidFill>
                  <a:srgbClr val="252121"/>
                </a:solidFill>
                <a:latin typeface="Poppins"/>
                <a:ea typeface="Poppins"/>
                <a:cs typeface="Poppins"/>
                <a:sym typeface="Poppins"/>
              </a:rPr>
              <a:t>sing DAX formu</a:t>
            </a:r>
            <a:r>
              <a:rPr lang="en-US" sz="2000" strike="noStrike" u="none">
                <a:solidFill>
                  <a:srgbClr val="252121"/>
                </a:solidFill>
                <a:latin typeface="Poppins"/>
                <a:ea typeface="Poppins"/>
                <a:cs typeface="Poppins"/>
                <a:sym typeface="Poppins"/>
              </a:rPr>
              <a:t>l</a:t>
            </a:r>
            <a:r>
              <a:rPr lang="en-US" sz="2000" strike="noStrike" u="none">
                <a:solidFill>
                  <a:srgbClr val="252121"/>
                </a:solidFill>
                <a:latin typeface="Poppins"/>
                <a:ea typeface="Poppins"/>
                <a:cs typeface="Poppins"/>
                <a:sym typeface="Poppins"/>
              </a:rPr>
              <a:t>a</a:t>
            </a:r>
            <a:r>
              <a:rPr lang="en-US" sz="2000" strike="noStrike" u="none">
                <a:solidFill>
                  <a:srgbClr val="252121"/>
                </a:solidFill>
                <a:latin typeface="Poppins"/>
                <a:ea typeface="Poppins"/>
                <a:cs typeface="Poppins"/>
                <a:sym typeface="Poppins"/>
              </a:rPr>
              <a: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5F4"/>
        </a:solidFill>
      </p:bgPr>
    </p:bg>
    <p:spTree>
      <p:nvGrpSpPr>
        <p:cNvPr id="1" name=""/>
        <p:cNvGrpSpPr/>
        <p:nvPr/>
      </p:nvGrpSpPr>
      <p:grpSpPr>
        <a:xfrm>
          <a:off x="0" y="0"/>
          <a:ext cx="0" cy="0"/>
          <a:chOff x="0" y="0"/>
          <a:chExt cx="0" cy="0"/>
        </a:xfrm>
      </p:grpSpPr>
      <p:sp>
        <p:nvSpPr>
          <p:cNvPr name="Freeform 2" id="2"/>
          <p:cNvSpPr/>
          <p:nvPr/>
        </p:nvSpPr>
        <p:spPr>
          <a:xfrm flipH="false" flipV="false" rot="0">
            <a:off x="6544102" y="1189277"/>
            <a:ext cx="813918" cy="813918"/>
          </a:xfrm>
          <a:custGeom>
            <a:avLst/>
            <a:gdLst/>
            <a:ahLst/>
            <a:cxnLst/>
            <a:rect r="r" b="b" t="t" l="l"/>
            <a:pathLst>
              <a:path h="813918" w="813918">
                <a:moveTo>
                  <a:pt x="0" y="0"/>
                </a:moveTo>
                <a:lnTo>
                  <a:pt x="813919" y="0"/>
                </a:lnTo>
                <a:lnTo>
                  <a:pt x="813919" y="813919"/>
                </a:lnTo>
                <a:lnTo>
                  <a:pt x="0" y="8139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34343" y="1189277"/>
            <a:ext cx="813918" cy="813918"/>
          </a:xfrm>
          <a:custGeom>
            <a:avLst/>
            <a:gdLst/>
            <a:ahLst/>
            <a:cxnLst/>
            <a:rect r="r" b="b" t="t" l="l"/>
            <a:pathLst>
              <a:path h="813918" w="813918">
                <a:moveTo>
                  <a:pt x="0" y="0"/>
                </a:moveTo>
                <a:lnTo>
                  <a:pt x="813918" y="0"/>
                </a:lnTo>
                <a:lnTo>
                  <a:pt x="813918" y="813919"/>
                </a:lnTo>
                <a:lnTo>
                  <a:pt x="0" y="8139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476607" y="1201418"/>
            <a:ext cx="813918" cy="813918"/>
          </a:xfrm>
          <a:custGeom>
            <a:avLst/>
            <a:gdLst/>
            <a:ahLst/>
            <a:cxnLst/>
            <a:rect r="r" b="b" t="t" l="l"/>
            <a:pathLst>
              <a:path h="813918" w="813918">
                <a:moveTo>
                  <a:pt x="0" y="0"/>
                </a:moveTo>
                <a:lnTo>
                  <a:pt x="813919" y="0"/>
                </a:lnTo>
                <a:lnTo>
                  <a:pt x="813919" y="813918"/>
                </a:lnTo>
                <a:lnTo>
                  <a:pt x="0" y="8139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122799" y="5952559"/>
            <a:ext cx="813918" cy="813918"/>
          </a:xfrm>
          <a:custGeom>
            <a:avLst/>
            <a:gdLst/>
            <a:ahLst/>
            <a:cxnLst/>
            <a:rect r="r" b="b" t="t" l="l"/>
            <a:pathLst>
              <a:path h="813918" w="813918">
                <a:moveTo>
                  <a:pt x="0" y="0"/>
                </a:moveTo>
                <a:lnTo>
                  <a:pt x="813918" y="0"/>
                </a:lnTo>
                <a:lnTo>
                  <a:pt x="813918" y="813918"/>
                </a:lnTo>
                <a:lnTo>
                  <a:pt x="0" y="8139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6672988" y="3258151"/>
            <a:ext cx="1172625" cy="1288009"/>
          </a:xfrm>
          <a:custGeom>
            <a:avLst/>
            <a:gdLst/>
            <a:ahLst/>
            <a:cxnLst/>
            <a:rect r="r" b="b" t="t" l="l"/>
            <a:pathLst>
              <a:path h="1288009" w="1172625">
                <a:moveTo>
                  <a:pt x="0" y="0"/>
                </a:moveTo>
                <a:lnTo>
                  <a:pt x="1172624" y="0"/>
                </a:lnTo>
                <a:lnTo>
                  <a:pt x="1172624" y="1288008"/>
                </a:lnTo>
                <a:lnTo>
                  <a:pt x="0" y="12880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171224" y="1028700"/>
            <a:ext cx="1077298" cy="737759"/>
          </a:xfrm>
          <a:custGeom>
            <a:avLst/>
            <a:gdLst/>
            <a:ahLst/>
            <a:cxnLst/>
            <a:rect r="r" b="b" t="t" l="l"/>
            <a:pathLst>
              <a:path h="737759" w="1077298">
                <a:moveTo>
                  <a:pt x="0" y="0"/>
                </a:moveTo>
                <a:lnTo>
                  <a:pt x="1077298" y="0"/>
                </a:lnTo>
                <a:lnTo>
                  <a:pt x="1077298" y="737759"/>
                </a:lnTo>
                <a:lnTo>
                  <a:pt x="0" y="737759"/>
                </a:lnTo>
                <a:lnTo>
                  <a:pt x="0" y="0"/>
                </a:lnTo>
                <a:close/>
              </a:path>
            </a:pathLst>
          </a:custGeom>
          <a:blipFill>
            <a:blip r:embed="rId6">
              <a:extLst>
                <a:ext uri="{96DAC541-7B7A-43D3-8B79-37D633B846F1}">
                  <asvg:svgBlip xmlns:asvg="http://schemas.microsoft.com/office/drawing/2016/SVG/main" r:embed="rId7"/>
                </a:ext>
              </a:extLst>
            </a:blip>
            <a:stretch>
              <a:fillRect l="-103890" t="-307651" r="-105493" b="-150091"/>
            </a:stretch>
          </a:blipFill>
          <a:ln cap="sq">
            <a:noFill/>
            <a:prstDash val="solid"/>
            <a:miter/>
          </a:ln>
        </p:spPr>
      </p:sp>
      <p:sp>
        <p:nvSpPr>
          <p:cNvPr name="Freeform 8" id="8"/>
          <p:cNvSpPr/>
          <p:nvPr/>
        </p:nvSpPr>
        <p:spPr>
          <a:xfrm flipH="false" flipV="false" rot="0">
            <a:off x="1248854" y="5085892"/>
            <a:ext cx="7536878" cy="263791"/>
          </a:xfrm>
          <a:custGeom>
            <a:avLst/>
            <a:gdLst/>
            <a:ahLst/>
            <a:cxnLst/>
            <a:rect r="r" b="b" t="t" l="l"/>
            <a:pathLst>
              <a:path h="263791" w="7536878">
                <a:moveTo>
                  <a:pt x="0" y="0"/>
                </a:moveTo>
                <a:lnTo>
                  <a:pt x="7536878" y="0"/>
                </a:lnTo>
                <a:lnTo>
                  <a:pt x="7536878" y="263790"/>
                </a:lnTo>
                <a:lnTo>
                  <a:pt x="0" y="263790"/>
                </a:lnTo>
                <a:lnTo>
                  <a:pt x="0" y="0"/>
                </a:lnTo>
                <a:close/>
              </a:path>
            </a:pathLst>
          </a:custGeom>
          <a:blipFill>
            <a:blip r:embed="rId8">
              <a:extLst>
                <a:ext uri="{96DAC541-7B7A-43D3-8B79-37D633B846F1}">
                  <asvg:svgBlip xmlns:asvg="http://schemas.microsoft.com/office/drawing/2016/SVG/main" r:embed="rId9"/>
                </a:ext>
              </a:extLst>
            </a:blip>
            <a:stretch>
              <a:fillRect l="-68600" t="-1263786" r="-9222" b="-2999229"/>
            </a:stretch>
          </a:blipFill>
        </p:spPr>
      </p:sp>
      <p:sp>
        <p:nvSpPr>
          <p:cNvPr name="Freeform 9" id="9"/>
          <p:cNvSpPr/>
          <p:nvPr/>
        </p:nvSpPr>
        <p:spPr>
          <a:xfrm flipH="false" flipV="false" rot="0">
            <a:off x="6664392" y="1334966"/>
            <a:ext cx="573339" cy="546822"/>
          </a:xfrm>
          <a:custGeom>
            <a:avLst/>
            <a:gdLst/>
            <a:ahLst/>
            <a:cxnLst/>
            <a:rect r="r" b="b" t="t" l="l"/>
            <a:pathLst>
              <a:path h="546822" w="573339">
                <a:moveTo>
                  <a:pt x="0" y="0"/>
                </a:moveTo>
                <a:lnTo>
                  <a:pt x="573339" y="0"/>
                </a:lnTo>
                <a:lnTo>
                  <a:pt x="573339" y="546822"/>
                </a:lnTo>
                <a:lnTo>
                  <a:pt x="0" y="5468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10" id="10"/>
          <p:cNvSpPr txBox="true"/>
          <p:nvPr/>
        </p:nvSpPr>
        <p:spPr>
          <a:xfrm rot="0">
            <a:off x="1375521" y="1115693"/>
            <a:ext cx="6378541" cy="2117979"/>
          </a:xfrm>
          <a:prstGeom prst="rect">
            <a:avLst/>
          </a:prstGeom>
        </p:spPr>
        <p:txBody>
          <a:bodyPr anchor="t" rtlCol="false" tIns="0" lIns="0" bIns="0" rIns="0">
            <a:spAutoFit/>
          </a:bodyPr>
          <a:lstStyle/>
          <a:p>
            <a:pPr algn="l" marL="0" indent="0" lvl="0">
              <a:lnSpc>
                <a:spcPts val="7488"/>
              </a:lnSpc>
              <a:spcBef>
                <a:spcPct val="0"/>
              </a:spcBef>
            </a:pPr>
            <a:r>
              <a:rPr lang="en-US" sz="7200">
                <a:solidFill>
                  <a:srgbClr val="252121"/>
                </a:solidFill>
                <a:latin typeface="Agrandir Narrow"/>
                <a:ea typeface="Agrandir Narrow"/>
                <a:cs typeface="Agrandir Narrow"/>
                <a:sym typeface="Agrandir Narrow"/>
              </a:rPr>
              <a:t>Key</a:t>
            </a:r>
            <a:r>
              <a:rPr lang="en-US" sz="7200" strike="noStrike" u="none">
                <a:solidFill>
                  <a:srgbClr val="252121"/>
                </a:solidFill>
                <a:latin typeface="Agrandir Narrow"/>
                <a:ea typeface="Agrandir Narrow"/>
                <a:cs typeface="Agrandir Narrow"/>
                <a:sym typeface="Agrandir Narrow"/>
              </a:rPr>
              <a:t> KPIs Defined</a:t>
            </a:r>
          </a:p>
        </p:txBody>
      </p:sp>
      <p:sp>
        <p:nvSpPr>
          <p:cNvPr name="TextBox 11" id="11"/>
          <p:cNvSpPr txBox="true"/>
          <p:nvPr/>
        </p:nvSpPr>
        <p:spPr>
          <a:xfrm rot="0">
            <a:off x="1375521" y="3332243"/>
            <a:ext cx="4531422" cy="107315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252121"/>
                </a:solidFill>
                <a:latin typeface="Poppins"/>
                <a:ea typeface="Poppins"/>
                <a:cs typeface="Poppins"/>
                <a:sym typeface="Poppins"/>
              </a:rPr>
              <a:t>Measuring Supply</a:t>
            </a:r>
            <a:r>
              <a:rPr lang="en-US" sz="2000">
                <a:solidFill>
                  <a:srgbClr val="252121"/>
                </a:solidFill>
                <a:latin typeface="Poppins"/>
                <a:ea typeface="Poppins"/>
                <a:cs typeface="Poppins"/>
                <a:sym typeface="Poppins"/>
              </a:rPr>
              <a:t> Chain Performance for Operational Excellence</a:t>
            </a:r>
          </a:p>
        </p:txBody>
      </p:sp>
      <p:sp>
        <p:nvSpPr>
          <p:cNvPr name="TextBox 12" id="12"/>
          <p:cNvSpPr txBox="true"/>
          <p:nvPr/>
        </p:nvSpPr>
        <p:spPr>
          <a:xfrm rot="0">
            <a:off x="5698081" y="2155596"/>
            <a:ext cx="2461202" cy="2482850"/>
          </a:xfrm>
          <a:prstGeom prst="rect">
            <a:avLst/>
          </a:prstGeom>
        </p:spPr>
        <p:txBody>
          <a:bodyPr anchor="t" rtlCol="false" tIns="0" lIns="0" bIns="0" rIns="0">
            <a:spAutoFit/>
          </a:bodyPr>
          <a:lstStyle/>
          <a:p>
            <a:pPr algn="just">
              <a:lnSpc>
                <a:spcPts val="2800"/>
              </a:lnSpc>
            </a:pPr>
            <a:r>
              <a:rPr lang="en-US" b="true" sz="2000">
                <a:solidFill>
                  <a:srgbClr val="252121"/>
                </a:solidFill>
                <a:latin typeface="Poppins Bold"/>
                <a:ea typeface="Poppins Bold"/>
                <a:cs typeface="Poppins Bold"/>
                <a:sym typeface="Poppins Bold"/>
              </a:rPr>
              <a:t>On-Time Delivery Percentage (OT%)</a:t>
            </a:r>
            <a:r>
              <a:rPr lang="en-US" sz="2000">
                <a:solidFill>
                  <a:srgbClr val="252121"/>
                </a:solidFill>
                <a:latin typeface="Poppins"/>
                <a:ea typeface="Poppins"/>
                <a:cs typeface="Poppins"/>
                <a:sym typeface="Poppins"/>
              </a:rPr>
              <a:t> track</a:t>
            </a:r>
            <a:r>
              <a:rPr lang="en-US" sz="2000" strike="noStrike" u="none">
                <a:solidFill>
                  <a:srgbClr val="252121"/>
                </a:solidFill>
                <a:latin typeface="Poppins"/>
                <a:ea typeface="Poppins"/>
                <a:cs typeface="Poppins"/>
                <a:sym typeface="Poppins"/>
              </a:rPr>
              <a:t>s the punctuality of product arrivals, ensuring schedule adherence.</a:t>
            </a:r>
          </a:p>
        </p:txBody>
      </p:sp>
      <p:sp>
        <p:nvSpPr>
          <p:cNvPr name="TextBox 13" id="13"/>
          <p:cNvSpPr txBox="true"/>
          <p:nvPr/>
        </p:nvSpPr>
        <p:spPr>
          <a:xfrm rot="0">
            <a:off x="12659979" y="2155596"/>
            <a:ext cx="2447176" cy="2482850"/>
          </a:xfrm>
          <a:prstGeom prst="rect">
            <a:avLst/>
          </a:prstGeom>
        </p:spPr>
        <p:txBody>
          <a:bodyPr anchor="t" rtlCol="false" tIns="0" lIns="0" bIns="0" rIns="0">
            <a:spAutoFit/>
          </a:bodyPr>
          <a:lstStyle/>
          <a:p>
            <a:pPr algn="just" marL="0" indent="0" lvl="1">
              <a:lnSpc>
                <a:spcPts val="2800"/>
              </a:lnSpc>
              <a:spcBef>
                <a:spcPct val="0"/>
              </a:spcBef>
            </a:pPr>
            <a:r>
              <a:rPr lang="en-US" b="true" sz="2000">
                <a:solidFill>
                  <a:srgbClr val="252121"/>
                </a:solidFill>
                <a:latin typeface="Poppins Bold"/>
                <a:ea typeface="Poppins Bold"/>
                <a:cs typeface="Poppins Bold"/>
                <a:sym typeface="Poppins Bold"/>
              </a:rPr>
              <a:t>In-Full D</a:t>
            </a:r>
            <a:r>
              <a:rPr lang="en-US" b="true" sz="2000" strike="noStrike" u="none">
                <a:solidFill>
                  <a:srgbClr val="252121"/>
                </a:solidFill>
                <a:latin typeface="Poppins Bold"/>
                <a:ea typeface="Poppins Bold"/>
                <a:cs typeface="Poppins Bold"/>
                <a:sym typeface="Poppins Bold"/>
              </a:rPr>
              <a:t>el</a:t>
            </a:r>
            <a:r>
              <a:rPr lang="en-US" b="true" sz="2000" strike="noStrike" u="none">
                <a:solidFill>
                  <a:srgbClr val="252121"/>
                </a:solidFill>
                <a:latin typeface="Poppins Bold"/>
                <a:ea typeface="Poppins Bold"/>
                <a:cs typeface="Poppins Bold"/>
                <a:sym typeface="Poppins Bold"/>
              </a:rPr>
              <a:t>iv</a:t>
            </a:r>
            <a:r>
              <a:rPr lang="en-US" b="true" sz="2000" strike="noStrike" u="none">
                <a:solidFill>
                  <a:srgbClr val="252121"/>
                </a:solidFill>
                <a:latin typeface="Poppins Bold"/>
                <a:ea typeface="Poppins Bold"/>
                <a:cs typeface="Poppins Bold"/>
                <a:sym typeface="Poppins Bold"/>
              </a:rPr>
              <a:t>ery Percentage (IF%)</a:t>
            </a:r>
            <a:r>
              <a:rPr lang="en-US" sz="2000" strike="noStrike" u="none">
                <a:solidFill>
                  <a:srgbClr val="252121"/>
                </a:solidFill>
                <a:latin typeface="Poppins"/>
                <a:ea typeface="Poppins"/>
                <a:cs typeface="Poppins"/>
                <a:sym typeface="Poppins"/>
              </a:rPr>
              <a:t> meas</a:t>
            </a:r>
            <a:r>
              <a:rPr lang="en-US" sz="2000" strike="noStrike" u="none">
                <a:solidFill>
                  <a:srgbClr val="252121"/>
                </a:solidFill>
                <a:latin typeface="Poppins"/>
                <a:ea typeface="Poppins"/>
                <a:cs typeface="Poppins"/>
                <a:sym typeface="Poppins"/>
              </a:rPr>
              <a:t>ure</a:t>
            </a:r>
            <a:r>
              <a:rPr lang="en-US" sz="2000" strike="noStrike" u="none">
                <a:solidFill>
                  <a:srgbClr val="252121"/>
                </a:solidFill>
                <a:latin typeface="Poppins"/>
                <a:ea typeface="Poppins"/>
                <a:cs typeface="Poppins"/>
                <a:sym typeface="Poppins"/>
              </a:rPr>
              <a:t>s order </a:t>
            </a:r>
            <a:r>
              <a:rPr lang="en-US" sz="2000" strike="noStrike" u="none">
                <a:solidFill>
                  <a:srgbClr val="252121"/>
                </a:solidFill>
                <a:latin typeface="Poppins"/>
                <a:ea typeface="Poppins"/>
                <a:cs typeface="Poppins"/>
                <a:sym typeface="Poppins"/>
              </a:rPr>
              <a:t>comple</a:t>
            </a:r>
            <a:r>
              <a:rPr lang="en-US" sz="2000" strike="noStrike" u="none">
                <a:solidFill>
                  <a:srgbClr val="252121"/>
                </a:solidFill>
                <a:latin typeface="Poppins"/>
                <a:ea typeface="Poppins"/>
                <a:cs typeface="Poppins"/>
                <a:sym typeface="Poppins"/>
              </a:rPr>
              <a:t>teness, </a:t>
            </a:r>
            <a:r>
              <a:rPr lang="en-US" sz="2000" strike="noStrike" u="none">
                <a:solidFill>
                  <a:srgbClr val="252121"/>
                </a:solidFill>
                <a:latin typeface="Poppins"/>
                <a:ea typeface="Poppins"/>
                <a:cs typeface="Poppins"/>
                <a:sym typeface="Poppins"/>
              </a:rPr>
              <a:t>reflect</a:t>
            </a:r>
            <a:r>
              <a:rPr lang="en-US" sz="2000" strike="noStrike" u="none">
                <a:solidFill>
                  <a:srgbClr val="252121"/>
                </a:solidFill>
                <a:latin typeface="Poppins"/>
                <a:ea typeface="Poppins"/>
                <a:cs typeface="Poppins"/>
                <a:sym typeface="Poppins"/>
              </a:rPr>
              <a:t>in</a:t>
            </a:r>
            <a:r>
              <a:rPr lang="en-US" sz="2000" strike="noStrike" u="none">
                <a:solidFill>
                  <a:srgbClr val="252121"/>
                </a:solidFill>
                <a:latin typeface="Poppins"/>
                <a:ea typeface="Poppins"/>
                <a:cs typeface="Poppins"/>
                <a:sym typeface="Poppins"/>
              </a:rPr>
              <a:t>g</a:t>
            </a:r>
            <a:r>
              <a:rPr lang="en-US" sz="2000" strike="noStrike" u="none">
                <a:solidFill>
                  <a:srgbClr val="252121"/>
                </a:solidFill>
                <a:latin typeface="Poppins"/>
                <a:ea typeface="Poppins"/>
                <a:cs typeface="Poppins"/>
                <a:sym typeface="Poppins"/>
              </a:rPr>
              <a:t> </a:t>
            </a:r>
            <a:r>
              <a:rPr lang="en-US" sz="2000" strike="noStrike" u="none">
                <a:solidFill>
                  <a:srgbClr val="252121"/>
                </a:solidFill>
                <a:latin typeface="Poppins"/>
                <a:ea typeface="Poppins"/>
                <a:cs typeface="Poppins"/>
                <a:sym typeface="Poppins"/>
              </a:rPr>
              <a:t>h</a:t>
            </a:r>
            <a:r>
              <a:rPr lang="en-US" sz="2000" strike="noStrike" u="none">
                <a:solidFill>
                  <a:srgbClr val="252121"/>
                </a:solidFill>
                <a:latin typeface="Poppins"/>
                <a:ea typeface="Poppins"/>
                <a:cs typeface="Poppins"/>
                <a:sym typeface="Poppins"/>
              </a:rPr>
              <a:t>ow</a:t>
            </a:r>
            <a:r>
              <a:rPr lang="en-US" sz="2000" strike="noStrike" u="none">
                <a:solidFill>
                  <a:srgbClr val="252121"/>
                </a:solidFill>
                <a:latin typeface="Poppins"/>
                <a:ea typeface="Poppins"/>
                <a:cs typeface="Poppins"/>
                <a:sym typeface="Poppins"/>
              </a:rPr>
              <a:t> fully</a:t>
            </a:r>
            <a:r>
              <a:rPr lang="en-US" sz="2000" strike="noStrike" u="none">
                <a:solidFill>
                  <a:srgbClr val="252121"/>
                </a:solidFill>
                <a:latin typeface="Poppins"/>
                <a:ea typeface="Poppins"/>
                <a:cs typeface="Poppins"/>
                <a:sym typeface="Poppins"/>
              </a:rPr>
              <a:t> </a:t>
            </a:r>
            <a:r>
              <a:rPr lang="en-US" sz="2000" strike="noStrike" u="none">
                <a:solidFill>
                  <a:srgbClr val="252121"/>
                </a:solidFill>
                <a:latin typeface="Poppins"/>
                <a:ea typeface="Poppins"/>
                <a:cs typeface="Poppins"/>
                <a:sym typeface="Poppins"/>
              </a:rPr>
              <a:t>cu</a:t>
            </a:r>
            <a:r>
              <a:rPr lang="en-US" sz="2000" strike="noStrike" u="none">
                <a:solidFill>
                  <a:srgbClr val="252121"/>
                </a:solidFill>
                <a:latin typeface="Poppins"/>
                <a:ea typeface="Poppins"/>
                <a:cs typeface="Poppins"/>
                <a:sym typeface="Poppins"/>
              </a:rPr>
              <a:t>sto</a:t>
            </a:r>
            <a:r>
              <a:rPr lang="en-US" sz="2000" strike="noStrike" u="none">
                <a:solidFill>
                  <a:srgbClr val="252121"/>
                </a:solidFill>
                <a:latin typeface="Poppins"/>
                <a:ea typeface="Poppins"/>
                <a:cs typeface="Poppins"/>
                <a:sym typeface="Poppins"/>
              </a:rPr>
              <a:t>m</a:t>
            </a:r>
            <a:r>
              <a:rPr lang="en-US" sz="2000" strike="noStrike" u="none">
                <a:solidFill>
                  <a:srgbClr val="252121"/>
                </a:solidFill>
                <a:latin typeface="Poppins"/>
                <a:ea typeface="Poppins"/>
                <a:cs typeface="Poppins"/>
                <a:sym typeface="Poppins"/>
              </a:rPr>
              <a:t>er or</a:t>
            </a:r>
            <a:r>
              <a:rPr lang="en-US" sz="2000" strike="noStrike" u="none">
                <a:solidFill>
                  <a:srgbClr val="252121"/>
                </a:solidFill>
                <a:latin typeface="Poppins"/>
                <a:ea typeface="Poppins"/>
                <a:cs typeface="Poppins"/>
                <a:sym typeface="Poppins"/>
              </a:rPr>
              <a:t>de</a:t>
            </a:r>
            <a:r>
              <a:rPr lang="en-US" sz="2000" strike="noStrike" u="none">
                <a:solidFill>
                  <a:srgbClr val="252121"/>
                </a:solidFill>
                <a:latin typeface="Poppins"/>
                <a:ea typeface="Poppins"/>
                <a:cs typeface="Poppins"/>
                <a:sym typeface="Poppins"/>
              </a:rPr>
              <a:t>rs a</a:t>
            </a:r>
            <a:r>
              <a:rPr lang="en-US" sz="2000" strike="noStrike" u="none">
                <a:solidFill>
                  <a:srgbClr val="252121"/>
                </a:solidFill>
                <a:latin typeface="Poppins"/>
                <a:ea typeface="Poppins"/>
                <a:cs typeface="Poppins"/>
                <a:sym typeface="Poppins"/>
              </a:rPr>
              <a:t>re</a:t>
            </a:r>
            <a:r>
              <a:rPr lang="en-US" sz="2000" strike="noStrike" u="none">
                <a:solidFill>
                  <a:srgbClr val="252121"/>
                </a:solidFill>
                <a:latin typeface="Poppins"/>
                <a:ea typeface="Poppins"/>
                <a:cs typeface="Poppins"/>
                <a:sym typeface="Poppins"/>
              </a:rPr>
              <a:t> </a:t>
            </a:r>
            <a:r>
              <a:rPr lang="en-US" sz="2000" strike="noStrike" u="none">
                <a:solidFill>
                  <a:srgbClr val="252121"/>
                </a:solidFill>
                <a:latin typeface="Poppins"/>
                <a:ea typeface="Poppins"/>
                <a:cs typeface="Poppins"/>
                <a:sym typeface="Poppins"/>
              </a:rPr>
              <a:t>me</a:t>
            </a:r>
            <a:r>
              <a:rPr lang="en-US" sz="2000" strike="noStrike" u="none">
                <a:solidFill>
                  <a:srgbClr val="252121"/>
                </a:solidFill>
                <a:latin typeface="Poppins"/>
                <a:ea typeface="Poppins"/>
                <a:cs typeface="Poppins"/>
                <a:sym typeface="Poppins"/>
              </a:rPr>
              <a:t>t</a:t>
            </a:r>
            <a:r>
              <a:rPr lang="en-US" sz="2000" strike="noStrike" u="none">
                <a:solidFill>
                  <a:srgbClr val="252121"/>
                </a:solidFill>
                <a:latin typeface="Poppins"/>
                <a:ea typeface="Poppins"/>
                <a:cs typeface="Poppins"/>
                <a:sym typeface="Poppins"/>
              </a:rPr>
              <a:t>.</a:t>
            </a:r>
          </a:p>
        </p:txBody>
      </p:sp>
      <p:sp>
        <p:nvSpPr>
          <p:cNvPr name="TextBox 14" id="14"/>
          <p:cNvSpPr txBox="true"/>
          <p:nvPr/>
        </p:nvSpPr>
        <p:spPr>
          <a:xfrm rot="0">
            <a:off x="8968908" y="2155596"/>
            <a:ext cx="2884408" cy="2130425"/>
          </a:xfrm>
          <a:prstGeom prst="rect">
            <a:avLst/>
          </a:prstGeom>
        </p:spPr>
        <p:txBody>
          <a:bodyPr anchor="t" rtlCol="false" tIns="0" lIns="0" bIns="0" rIns="0">
            <a:spAutoFit/>
          </a:bodyPr>
          <a:lstStyle/>
          <a:p>
            <a:pPr algn="just" marL="0" indent="0" lvl="1">
              <a:lnSpc>
                <a:spcPts val="2800"/>
              </a:lnSpc>
              <a:spcBef>
                <a:spcPct val="0"/>
              </a:spcBef>
            </a:pPr>
            <a:r>
              <a:rPr lang="en-US" b="true" sz="2000">
                <a:solidFill>
                  <a:srgbClr val="252121"/>
                </a:solidFill>
                <a:latin typeface="Poppins Bold"/>
                <a:ea typeface="Poppins Bold"/>
                <a:cs typeface="Poppins Bold"/>
                <a:sym typeface="Poppins Bold"/>
              </a:rPr>
              <a:t>Vo</a:t>
            </a:r>
            <a:r>
              <a:rPr lang="en-US" b="true" sz="2000" strike="noStrike" u="none">
                <a:solidFill>
                  <a:srgbClr val="252121"/>
                </a:solidFill>
                <a:latin typeface="Poppins Bold"/>
                <a:ea typeface="Poppins Bold"/>
                <a:cs typeface="Poppins Bold"/>
                <a:sym typeface="Poppins Bold"/>
              </a:rPr>
              <a:t>l</a:t>
            </a:r>
            <a:r>
              <a:rPr lang="en-US" b="true" sz="2000" strike="noStrike" u="none">
                <a:solidFill>
                  <a:srgbClr val="252121"/>
                </a:solidFill>
                <a:latin typeface="Poppins Bold"/>
                <a:ea typeface="Poppins Bold"/>
                <a:cs typeface="Poppins Bold"/>
                <a:sym typeface="Poppins Bold"/>
              </a:rPr>
              <a:t>um</a:t>
            </a:r>
            <a:r>
              <a:rPr lang="en-US" b="true" sz="2000" strike="noStrike" u="none">
                <a:solidFill>
                  <a:srgbClr val="252121"/>
                </a:solidFill>
                <a:latin typeface="Poppins Bold"/>
                <a:ea typeface="Poppins Bold"/>
                <a:cs typeface="Poppins Bold"/>
                <a:sym typeface="Poppins Bold"/>
              </a:rPr>
              <a:t>e</a:t>
            </a:r>
            <a:r>
              <a:rPr lang="en-US" b="true" sz="2000" strike="noStrike" u="none">
                <a:solidFill>
                  <a:srgbClr val="252121"/>
                </a:solidFill>
                <a:latin typeface="Poppins Bold"/>
                <a:ea typeface="Poppins Bold"/>
                <a:cs typeface="Poppins Bold"/>
                <a:sym typeface="Poppins Bold"/>
              </a:rPr>
              <a:t> Fill R</a:t>
            </a:r>
            <a:r>
              <a:rPr lang="en-US" b="true" sz="2000" strike="noStrike" u="none">
                <a:solidFill>
                  <a:srgbClr val="252121"/>
                </a:solidFill>
                <a:latin typeface="Poppins Bold"/>
                <a:ea typeface="Poppins Bold"/>
                <a:cs typeface="Poppins Bold"/>
                <a:sym typeface="Poppins Bold"/>
              </a:rPr>
              <a:t>a</a:t>
            </a:r>
            <a:r>
              <a:rPr lang="en-US" b="true" sz="2000" strike="noStrike" u="none">
                <a:solidFill>
                  <a:srgbClr val="252121"/>
                </a:solidFill>
                <a:latin typeface="Poppins Bold"/>
                <a:ea typeface="Poppins Bold"/>
                <a:cs typeface="Poppins Bold"/>
                <a:sym typeface="Poppins Bold"/>
              </a:rPr>
              <a:t>t</a:t>
            </a:r>
            <a:r>
              <a:rPr lang="en-US" b="true" sz="2000" strike="noStrike" u="none">
                <a:solidFill>
                  <a:srgbClr val="252121"/>
                </a:solidFill>
                <a:latin typeface="Poppins Bold"/>
                <a:ea typeface="Poppins Bold"/>
                <a:cs typeface="Poppins Bold"/>
                <a:sym typeface="Poppins Bold"/>
              </a:rPr>
              <a:t>e </a:t>
            </a:r>
            <a:r>
              <a:rPr lang="en-US" b="true" sz="2000" strike="noStrike" u="none">
                <a:solidFill>
                  <a:srgbClr val="252121"/>
                </a:solidFill>
                <a:latin typeface="Poppins Bold"/>
                <a:ea typeface="Poppins Bold"/>
                <a:cs typeface="Poppins Bold"/>
                <a:sym typeface="Poppins Bold"/>
              </a:rPr>
              <a:t>(VOFR%)</a:t>
            </a:r>
            <a:r>
              <a:rPr lang="en-US" sz="2000" strike="noStrike" u="none">
                <a:solidFill>
                  <a:srgbClr val="252121"/>
                </a:solidFill>
                <a:latin typeface="Poppins"/>
                <a:ea typeface="Poppins"/>
                <a:cs typeface="Poppins"/>
                <a:sym typeface="Poppins"/>
              </a:rPr>
              <a:t> </a:t>
            </a:r>
            <a:r>
              <a:rPr lang="en-US" sz="2000" strike="noStrike" u="none">
                <a:solidFill>
                  <a:srgbClr val="252121"/>
                </a:solidFill>
                <a:latin typeface="Poppins"/>
                <a:ea typeface="Poppins"/>
                <a:cs typeface="Poppins"/>
                <a:sym typeface="Poppins"/>
              </a:rPr>
              <a:t>me</a:t>
            </a:r>
            <a:r>
              <a:rPr lang="en-US" sz="2000" strike="noStrike" u="none">
                <a:solidFill>
                  <a:srgbClr val="252121"/>
                </a:solidFill>
                <a:latin typeface="Poppins"/>
                <a:ea typeface="Poppins"/>
                <a:cs typeface="Poppins"/>
                <a:sym typeface="Poppins"/>
              </a:rPr>
              <a:t>as</a:t>
            </a:r>
            <a:r>
              <a:rPr lang="en-US" sz="2000" strike="noStrike" u="none">
                <a:solidFill>
                  <a:srgbClr val="252121"/>
                </a:solidFill>
                <a:latin typeface="Poppins"/>
                <a:ea typeface="Poppins"/>
                <a:cs typeface="Poppins"/>
                <a:sym typeface="Poppins"/>
              </a:rPr>
              <a:t>u</a:t>
            </a:r>
            <a:r>
              <a:rPr lang="en-US" sz="2000" strike="noStrike" u="none">
                <a:solidFill>
                  <a:srgbClr val="252121"/>
                </a:solidFill>
                <a:latin typeface="Poppins"/>
                <a:ea typeface="Poppins"/>
                <a:cs typeface="Poppins"/>
                <a:sym typeface="Poppins"/>
              </a:rPr>
              <a:t>re</a:t>
            </a:r>
            <a:r>
              <a:rPr lang="en-US" sz="2000" strike="noStrike" u="none">
                <a:solidFill>
                  <a:srgbClr val="252121"/>
                </a:solidFill>
                <a:latin typeface="Poppins"/>
                <a:ea typeface="Poppins"/>
                <a:cs typeface="Poppins"/>
                <a:sym typeface="Poppins"/>
              </a:rPr>
              <a:t>s</a:t>
            </a:r>
            <a:r>
              <a:rPr lang="en-US" sz="2000" strike="noStrike" u="none">
                <a:solidFill>
                  <a:srgbClr val="252121"/>
                </a:solidFill>
                <a:latin typeface="Poppins"/>
                <a:ea typeface="Poppins"/>
                <a:cs typeface="Poppins"/>
                <a:sym typeface="Poppins"/>
              </a:rPr>
              <a:t> </a:t>
            </a:r>
            <a:r>
              <a:rPr lang="en-US" sz="2000" strike="noStrike" u="none">
                <a:solidFill>
                  <a:srgbClr val="252121"/>
                </a:solidFill>
                <a:latin typeface="Poppins"/>
                <a:ea typeface="Poppins"/>
                <a:cs typeface="Poppins"/>
                <a:sym typeface="Poppins"/>
              </a:rPr>
              <a:t>inven</a:t>
            </a:r>
            <a:r>
              <a:rPr lang="en-US" sz="2000" strike="noStrike" u="none">
                <a:solidFill>
                  <a:srgbClr val="252121"/>
                </a:solidFill>
                <a:latin typeface="Poppins"/>
                <a:ea typeface="Poppins"/>
                <a:cs typeface="Poppins"/>
                <a:sym typeface="Poppins"/>
              </a:rPr>
              <a:t>t</a:t>
            </a:r>
            <a:r>
              <a:rPr lang="en-US" sz="2000" strike="noStrike" u="none">
                <a:solidFill>
                  <a:srgbClr val="252121"/>
                </a:solidFill>
                <a:latin typeface="Poppins"/>
                <a:ea typeface="Poppins"/>
                <a:cs typeface="Poppins"/>
                <a:sym typeface="Poppins"/>
              </a:rPr>
              <a:t>ory</a:t>
            </a:r>
            <a:r>
              <a:rPr lang="en-US" sz="2000" strike="noStrike" u="none">
                <a:solidFill>
                  <a:srgbClr val="252121"/>
                </a:solidFill>
                <a:latin typeface="Poppins"/>
                <a:ea typeface="Poppins"/>
                <a:cs typeface="Poppins"/>
                <a:sym typeface="Poppins"/>
              </a:rPr>
              <a:t> </a:t>
            </a:r>
            <a:r>
              <a:rPr lang="en-US" sz="2000" strike="noStrike" u="none">
                <a:solidFill>
                  <a:srgbClr val="252121"/>
                </a:solidFill>
                <a:latin typeface="Poppins"/>
                <a:ea typeface="Poppins"/>
                <a:cs typeface="Poppins"/>
                <a:sym typeface="Poppins"/>
              </a:rPr>
              <a:t>f</a:t>
            </a:r>
            <a:r>
              <a:rPr lang="en-US" sz="2000" strike="noStrike" u="none">
                <a:solidFill>
                  <a:srgbClr val="252121"/>
                </a:solidFill>
                <a:latin typeface="Poppins"/>
                <a:ea typeface="Poppins"/>
                <a:cs typeface="Poppins"/>
                <a:sym typeface="Poppins"/>
              </a:rPr>
              <a:t>u</a:t>
            </a:r>
            <a:r>
              <a:rPr lang="en-US" sz="2000" strike="noStrike" u="none">
                <a:solidFill>
                  <a:srgbClr val="252121"/>
                </a:solidFill>
                <a:latin typeface="Poppins"/>
                <a:ea typeface="Poppins"/>
                <a:cs typeface="Poppins"/>
                <a:sym typeface="Poppins"/>
              </a:rPr>
              <a:t>lf</a:t>
            </a:r>
            <a:r>
              <a:rPr lang="en-US" sz="2000" strike="noStrike" u="none">
                <a:solidFill>
                  <a:srgbClr val="252121"/>
                </a:solidFill>
                <a:latin typeface="Poppins"/>
                <a:ea typeface="Poppins"/>
                <a:cs typeface="Poppins"/>
                <a:sym typeface="Poppins"/>
              </a:rPr>
              <a:t>i</a:t>
            </a:r>
            <a:r>
              <a:rPr lang="en-US" sz="2000" strike="noStrike" u="none">
                <a:solidFill>
                  <a:srgbClr val="252121"/>
                </a:solidFill>
                <a:latin typeface="Poppins"/>
                <a:ea typeface="Poppins"/>
                <a:cs typeface="Poppins"/>
                <a:sym typeface="Poppins"/>
              </a:rPr>
              <a:t>llme</a:t>
            </a:r>
            <a:r>
              <a:rPr lang="en-US" sz="2000" strike="noStrike" u="none">
                <a:solidFill>
                  <a:srgbClr val="252121"/>
                </a:solidFill>
                <a:latin typeface="Poppins"/>
                <a:ea typeface="Poppins"/>
                <a:cs typeface="Poppins"/>
                <a:sym typeface="Poppins"/>
              </a:rPr>
              <a:t>n</a:t>
            </a:r>
            <a:r>
              <a:rPr lang="en-US" sz="2000" strike="noStrike" u="none">
                <a:solidFill>
                  <a:srgbClr val="252121"/>
                </a:solidFill>
                <a:latin typeface="Poppins"/>
                <a:ea typeface="Poppins"/>
                <a:cs typeface="Poppins"/>
                <a:sym typeface="Poppins"/>
              </a:rPr>
              <a:t>t</a:t>
            </a:r>
            <a:r>
              <a:rPr lang="en-US" sz="2000" strike="noStrike" u="none">
                <a:solidFill>
                  <a:srgbClr val="252121"/>
                </a:solidFill>
                <a:latin typeface="Poppins"/>
                <a:ea typeface="Poppins"/>
                <a:cs typeface="Poppins"/>
                <a:sym typeface="Poppins"/>
              </a:rPr>
              <a:t> </a:t>
            </a:r>
            <a:r>
              <a:rPr lang="en-US" sz="2000" strike="noStrike" u="none">
                <a:solidFill>
                  <a:srgbClr val="252121"/>
                </a:solidFill>
                <a:latin typeface="Poppins"/>
                <a:ea typeface="Poppins"/>
                <a:cs typeface="Poppins"/>
                <a:sym typeface="Poppins"/>
              </a:rPr>
              <a:t>effici</a:t>
            </a:r>
            <a:r>
              <a:rPr lang="en-US" sz="2000" strike="noStrike" u="none">
                <a:solidFill>
                  <a:srgbClr val="252121"/>
                </a:solidFill>
                <a:latin typeface="Poppins"/>
                <a:ea typeface="Poppins"/>
                <a:cs typeface="Poppins"/>
                <a:sym typeface="Poppins"/>
              </a:rPr>
              <a:t>e</a:t>
            </a:r>
            <a:r>
              <a:rPr lang="en-US" sz="2000" strike="noStrike" u="none">
                <a:solidFill>
                  <a:srgbClr val="252121"/>
                </a:solidFill>
                <a:latin typeface="Poppins"/>
                <a:ea typeface="Poppins"/>
                <a:cs typeface="Poppins"/>
                <a:sym typeface="Poppins"/>
              </a:rPr>
              <a:t>ncy</a:t>
            </a:r>
            <a:r>
              <a:rPr lang="en-US" sz="2000" strike="noStrike" u="none">
                <a:solidFill>
                  <a:srgbClr val="252121"/>
                </a:solidFill>
                <a:latin typeface="Poppins"/>
                <a:ea typeface="Poppins"/>
                <a:cs typeface="Poppins"/>
                <a:sym typeface="Poppins"/>
              </a:rPr>
              <a:t> </a:t>
            </a:r>
            <a:r>
              <a:rPr lang="en-US" sz="2000" strike="noStrike" u="none">
                <a:solidFill>
                  <a:srgbClr val="252121"/>
                </a:solidFill>
                <a:latin typeface="Poppins"/>
                <a:ea typeface="Poppins"/>
                <a:cs typeface="Poppins"/>
                <a:sym typeface="Poppins"/>
              </a:rPr>
              <a:t>b</a:t>
            </a:r>
            <a:r>
              <a:rPr lang="en-US" sz="2000" strike="noStrike" u="none">
                <a:solidFill>
                  <a:srgbClr val="252121"/>
                </a:solidFill>
                <a:latin typeface="Poppins"/>
                <a:ea typeface="Poppins"/>
                <a:cs typeface="Poppins"/>
                <a:sym typeface="Poppins"/>
              </a:rPr>
              <a:t>y </a:t>
            </a:r>
            <a:r>
              <a:rPr lang="en-US" sz="2000" strike="noStrike" u="none">
                <a:solidFill>
                  <a:srgbClr val="252121"/>
                </a:solidFill>
                <a:latin typeface="Poppins"/>
                <a:ea typeface="Poppins"/>
                <a:cs typeface="Poppins"/>
                <a:sym typeface="Poppins"/>
              </a:rPr>
              <a:t>s</a:t>
            </a:r>
            <a:r>
              <a:rPr lang="en-US" sz="2000" strike="noStrike" u="none">
                <a:solidFill>
                  <a:srgbClr val="252121"/>
                </a:solidFill>
                <a:latin typeface="Poppins"/>
                <a:ea typeface="Poppins"/>
                <a:cs typeface="Poppins"/>
                <a:sym typeface="Poppins"/>
              </a:rPr>
              <a:t>hi</a:t>
            </a:r>
            <a:r>
              <a:rPr lang="en-US" sz="2000" strike="noStrike" u="none">
                <a:solidFill>
                  <a:srgbClr val="252121"/>
                </a:solidFill>
                <a:latin typeface="Poppins"/>
                <a:ea typeface="Poppins"/>
                <a:cs typeface="Poppins"/>
                <a:sym typeface="Poppins"/>
              </a:rPr>
              <a:t>pme</a:t>
            </a:r>
            <a:r>
              <a:rPr lang="en-US" sz="2000" strike="noStrike" u="none">
                <a:solidFill>
                  <a:srgbClr val="252121"/>
                </a:solidFill>
                <a:latin typeface="Poppins"/>
                <a:ea typeface="Poppins"/>
                <a:cs typeface="Poppins"/>
                <a:sym typeface="Poppins"/>
              </a:rPr>
              <a:t>n</a:t>
            </a:r>
            <a:r>
              <a:rPr lang="en-US" sz="2000" strike="noStrike" u="none">
                <a:solidFill>
                  <a:srgbClr val="252121"/>
                </a:solidFill>
                <a:latin typeface="Poppins"/>
                <a:ea typeface="Poppins"/>
                <a:cs typeface="Poppins"/>
                <a:sym typeface="Poppins"/>
              </a:rPr>
              <a:t>t</a:t>
            </a:r>
            <a:r>
              <a:rPr lang="en-US" sz="2000" strike="noStrike" u="none">
                <a:solidFill>
                  <a:srgbClr val="252121"/>
                </a:solidFill>
                <a:latin typeface="Poppins"/>
                <a:ea typeface="Poppins"/>
                <a:cs typeface="Poppins"/>
                <a:sym typeface="Poppins"/>
              </a:rPr>
              <a:t> </a:t>
            </a:r>
            <a:r>
              <a:rPr lang="en-US" sz="2000" strike="noStrike" u="none">
                <a:solidFill>
                  <a:srgbClr val="252121"/>
                </a:solidFill>
                <a:latin typeface="Poppins"/>
                <a:ea typeface="Poppins"/>
                <a:cs typeface="Poppins"/>
                <a:sym typeface="Poppins"/>
              </a:rPr>
              <a:t>v</a:t>
            </a:r>
            <a:r>
              <a:rPr lang="en-US" sz="2000" strike="noStrike" u="none">
                <a:solidFill>
                  <a:srgbClr val="252121"/>
                </a:solidFill>
                <a:latin typeface="Poppins"/>
                <a:ea typeface="Poppins"/>
                <a:cs typeface="Poppins"/>
                <a:sym typeface="Poppins"/>
              </a:rPr>
              <a:t>o</a:t>
            </a:r>
            <a:r>
              <a:rPr lang="en-US" sz="2000" strike="noStrike" u="none">
                <a:solidFill>
                  <a:srgbClr val="252121"/>
                </a:solidFill>
                <a:latin typeface="Poppins"/>
                <a:ea typeface="Poppins"/>
                <a:cs typeface="Poppins"/>
                <a:sym typeface="Poppins"/>
              </a:rPr>
              <a:t>lum</a:t>
            </a:r>
            <a:r>
              <a:rPr lang="en-US" sz="2000" strike="noStrike" u="none">
                <a:solidFill>
                  <a:srgbClr val="252121"/>
                </a:solidFill>
                <a:latin typeface="Poppins"/>
                <a:ea typeface="Poppins"/>
                <a:cs typeface="Poppins"/>
                <a:sym typeface="Poppins"/>
              </a:rPr>
              <a:t>e</a:t>
            </a:r>
            <a:r>
              <a:rPr lang="en-US" sz="2000" strike="noStrike" u="none">
                <a:solidFill>
                  <a:srgbClr val="252121"/>
                </a:solidFill>
                <a:latin typeface="Poppins"/>
                <a:ea typeface="Poppins"/>
                <a:cs typeface="Poppins"/>
                <a:sym typeface="Poppins"/>
              </a:rPr>
              <a:t>,</a:t>
            </a:r>
            <a:r>
              <a:rPr lang="en-US" sz="2000" strike="noStrike" u="none">
                <a:solidFill>
                  <a:srgbClr val="252121"/>
                </a:solidFill>
                <a:latin typeface="Poppins"/>
                <a:ea typeface="Poppins"/>
                <a:cs typeface="Poppins"/>
                <a:sym typeface="Poppins"/>
              </a:rPr>
              <a:t> </a:t>
            </a:r>
            <a:r>
              <a:rPr lang="en-US" sz="2000" strike="noStrike" u="none">
                <a:solidFill>
                  <a:srgbClr val="252121"/>
                </a:solidFill>
                <a:latin typeface="Poppins"/>
                <a:ea typeface="Poppins"/>
                <a:cs typeface="Poppins"/>
                <a:sym typeface="Poppins"/>
              </a:rPr>
              <a:t>op</a:t>
            </a:r>
            <a:r>
              <a:rPr lang="en-US" sz="2000" strike="noStrike" u="none">
                <a:solidFill>
                  <a:srgbClr val="252121"/>
                </a:solidFill>
                <a:latin typeface="Poppins"/>
                <a:ea typeface="Poppins"/>
                <a:cs typeface="Poppins"/>
                <a:sym typeface="Poppins"/>
              </a:rPr>
              <a:t>t</a:t>
            </a:r>
            <a:r>
              <a:rPr lang="en-US" sz="2000" strike="noStrike" u="none">
                <a:solidFill>
                  <a:srgbClr val="252121"/>
                </a:solidFill>
                <a:latin typeface="Poppins"/>
                <a:ea typeface="Poppins"/>
                <a:cs typeface="Poppins"/>
                <a:sym typeface="Poppins"/>
              </a:rPr>
              <a:t>imizi</a:t>
            </a:r>
            <a:r>
              <a:rPr lang="en-US" sz="2000" strike="noStrike" u="none">
                <a:solidFill>
                  <a:srgbClr val="252121"/>
                </a:solidFill>
                <a:latin typeface="Poppins"/>
                <a:ea typeface="Poppins"/>
                <a:cs typeface="Poppins"/>
                <a:sym typeface="Poppins"/>
              </a:rPr>
              <a:t>n</a:t>
            </a:r>
            <a:r>
              <a:rPr lang="en-US" sz="2000" strike="noStrike" u="none">
                <a:solidFill>
                  <a:srgbClr val="252121"/>
                </a:solidFill>
                <a:latin typeface="Poppins"/>
                <a:ea typeface="Poppins"/>
                <a:cs typeface="Poppins"/>
                <a:sym typeface="Poppins"/>
              </a:rPr>
              <a:t>g</a:t>
            </a:r>
            <a:r>
              <a:rPr lang="en-US" sz="2000" strike="noStrike" u="none">
                <a:solidFill>
                  <a:srgbClr val="252121"/>
                </a:solidFill>
                <a:latin typeface="Poppins"/>
                <a:ea typeface="Poppins"/>
                <a:cs typeface="Poppins"/>
                <a:sym typeface="Poppins"/>
              </a:rPr>
              <a:t> l</a:t>
            </a:r>
            <a:r>
              <a:rPr lang="en-US" sz="2000" strike="noStrike" u="none">
                <a:solidFill>
                  <a:srgbClr val="252121"/>
                </a:solidFill>
                <a:latin typeface="Poppins"/>
                <a:ea typeface="Poppins"/>
                <a:cs typeface="Poppins"/>
                <a:sym typeface="Poppins"/>
              </a:rPr>
              <a:t>o</a:t>
            </a:r>
            <a:r>
              <a:rPr lang="en-US" sz="2000" strike="noStrike" u="none">
                <a:solidFill>
                  <a:srgbClr val="252121"/>
                </a:solidFill>
                <a:latin typeface="Poppins"/>
                <a:ea typeface="Poppins"/>
                <a:cs typeface="Poppins"/>
                <a:sym typeface="Poppins"/>
              </a:rPr>
              <a:t>ad </a:t>
            </a:r>
            <a:r>
              <a:rPr lang="en-US" sz="2000" strike="noStrike" u="none">
                <a:solidFill>
                  <a:srgbClr val="252121"/>
                </a:solidFill>
                <a:latin typeface="Poppins"/>
                <a:ea typeface="Poppins"/>
                <a:cs typeface="Poppins"/>
                <a:sym typeface="Poppins"/>
              </a:rPr>
              <a:t>ut</a:t>
            </a:r>
            <a:r>
              <a:rPr lang="en-US" sz="2000" strike="noStrike" u="none">
                <a:solidFill>
                  <a:srgbClr val="252121"/>
                </a:solidFill>
                <a:latin typeface="Poppins"/>
                <a:ea typeface="Poppins"/>
                <a:cs typeface="Poppins"/>
                <a:sym typeface="Poppins"/>
              </a:rPr>
              <a:t>i</a:t>
            </a:r>
            <a:r>
              <a:rPr lang="en-US" sz="2000" strike="noStrike" u="none">
                <a:solidFill>
                  <a:srgbClr val="252121"/>
                </a:solidFill>
                <a:latin typeface="Poppins"/>
                <a:ea typeface="Poppins"/>
                <a:cs typeface="Poppins"/>
                <a:sym typeface="Poppins"/>
              </a:rPr>
              <a:t>liza</a:t>
            </a:r>
            <a:r>
              <a:rPr lang="en-US" sz="2000" strike="noStrike" u="none">
                <a:solidFill>
                  <a:srgbClr val="252121"/>
                </a:solidFill>
                <a:latin typeface="Poppins"/>
                <a:ea typeface="Poppins"/>
                <a:cs typeface="Poppins"/>
                <a:sym typeface="Poppins"/>
              </a:rPr>
              <a:t>t</a:t>
            </a:r>
            <a:r>
              <a:rPr lang="en-US" sz="2000" strike="noStrike" u="none">
                <a:solidFill>
                  <a:srgbClr val="252121"/>
                </a:solidFill>
                <a:latin typeface="Poppins"/>
                <a:ea typeface="Poppins"/>
                <a:cs typeface="Poppins"/>
                <a:sym typeface="Poppins"/>
              </a:rPr>
              <a:t>io</a:t>
            </a:r>
            <a:r>
              <a:rPr lang="en-US" sz="2000" strike="noStrike" u="none">
                <a:solidFill>
                  <a:srgbClr val="252121"/>
                </a:solidFill>
                <a:latin typeface="Poppins"/>
                <a:ea typeface="Poppins"/>
                <a:cs typeface="Poppins"/>
                <a:sym typeface="Poppins"/>
              </a:rPr>
              <a:t>n</a:t>
            </a:r>
            <a:r>
              <a:rPr lang="en-US" sz="2000" strike="noStrike" u="none">
                <a:solidFill>
                  <a:srgbClr val="252121"/>
                </a:solidFill>
                <a:latin typeface="Poppins"/>
                <a:ea typeface="Poppins"/>
                <a:cs typeface="Poppins"/>
                <a:sym typeface="Poppins"/>
              </a:rPr>
              <a:t>.</a:t>
            </a:r>
          </a:p>
        </p:txBody>
      </p:sp>
      <p:sp>
        <p:nvSpPr>
          <p:cNvPr name="TextBox 15" id="15"/>
          <p:cNvSpPr txBox="true"/>
          <p:nvPr/>
        </p:nvSpPr>
        <p:spPr>
          <a:xfrm rot="0">
            <a:off x="8995966" y="6918877"/>
            <a:ext cx="3067584" cy="2130425"/>
          </a:xfrm>
          <a:prstGeom prst="rect">
            <a:avLst/>
          </a:prstGeom>
        </p:spPr>
        <p:txBody>
          <a:bodyPr anchor="t" rtlCol="false" tIns="0" lIns="0" bIns="0" rIns="0">
            <a:spAutoFit/>
          </a:bodyPr>
          <a:lstStyle/>
          <a:p>
            <a:pPr algn="ctr" marL="0" indent="0" lvl="1">
              <a:lnSpc>
                <a:spcPts val="2800"/>
              </a:lnSpc>
              <a:spcBef>
                <a:spcPct val="0"/>
              </a:spcBef>
            </a:pPr>
            <a:r>
              <a:rPr lang="en-US" b="true" sz="2000">
                <a:solidFill>
                  <a:srgbClr val="252121"/>
                </a:solidFill>
                <a:latin typeface="Poppins Bold"/>
                <a:ea typeface="Poppins Bold"/>
                <a:cs typeface="Poppins Bold"/>
                <a:sym typeface="Poppins Bold"/>
              </a:rPr>
              <a:t>Cus</a:t>
            </a:r>
            <a:r>
              <a:rPr lang="en-US" b="true" sz="2000" strike="noStrike" u="none">
                <a:solidFill>
                  <a:srgbClr val="252121"/>
                </a:solidFill>
                <a:latin typeface="Poppins Bold"/>
                <a:ea typeface="Poppins Bold"/>
                <a:cs typeface="Poppins Bold"/>
                <a:sym typeface="Poppins Bold"/>
              </a:rPr>
              <a:t>tome</a:t>
            </a:r>
            <a:r>
              <a:rPr lang="en-US" b="true" sz="2000" strike="noStrike" u="none">
                <a:solidFill>
                  <a:srgbClr val="252121"/>
                </a:solidFill>
                <a:latin typeface="Poppins Bold"/>
                <a:ea typeface="Poppins Bold"/>
                <a:cs typeface="Poppins Bold"/>
                <a:sym typeface="Poppins Bold"/>
              </a:rPr>
              <a:t>r</a:t>
            </a:r>
            <a:r>
              <a:rPr lang="en-US" b="true" sz="2000" strike="noStrike" u="none">
                <a:solidFill>
                  <a:srgbClr val="252121"/>
                </a:solidFill>
                <a:latin typeface="Poppins Bold"/>
                <a:ea typeface="Poppins Bold"/>
                <a:cs typeface="Poppins Bold"/>
                <a:sym typeface="Poppins Bold"/>
              </a:rPr>
              <a:t> </a:t>
            </a:r>
            <a:r>
              <a:rPr lang="en-US" b="true" sz="2000" strike="noStrike" u="none">
                <a:solidFill>
                  <a:srgbClr val="252121"/>
                </a:solidFill>
                <a:latin typeface="Poppins Bold"/>
                <a:ea typeface="Poppins Bold"/>
                <a:cs typeface="Poppins Bold"/>
                <a:sym typeface="Poppins Bold"/>
              </a:rPr>
              <a:t>Or</a:t>
            </a:r>
            <a:r>
              <a:rPr lang="en-US" b="true" sz="2000" strike="noStrike" u="none">
                <a:solidFill>
                  <a:srgbClr val="252121"/>
                </a:solidFill>
                <a:latin typeface="Poppins Bold"/>
                <a:ea typeface="Poppins Bold"/>
                <a:cs typeface="Poppins Bold"/>
                <a:sym typeface="Poppins Bold"/>
              </a:rPr>
              <a:t>d</a:t>
            </a:r>
            <a:r>
              <a:rPr lang="en-US" b="true" sz="2000" strike="noStrike" u="none">
                <a:solidFill>
                  <a:srgbClr val="252121"/>
                </a:solidFill>
                <a:latin typeface="Poppins Bold"/>
                <a:ea typeface="Poppins Bold"/>
                <a:cs typeface="Poppins Bold"/>
                <a:sym typeface="Poppins Bold"/>
              </a:rPr>
              <a:t>er</a:t>
            </a:r>
            <a:r>
              <a:rPr lang="en-US" b="true" sz="2000" strike="noStrike" u="none">
                <a:solidFill>
                  <a:srgbClr val="252121"/>
                </a:solidFill>
                <a:latin typeface="Poppins Bold"/>
                <a:ea typeface="Poppins Bold"/>
                <a:cs typeface="Poppins Bold"/>
                <a:sym typeface="Poppins Bold"/>
              </a:rPr>
              <a:t> Cyc</a:t>
            </a:r>
            <a:r>
              <a:rPr lang="en-US" b="true" sz="2000" strike="noStrike" u="none">
                <a:solidFill>
                  <a:srgbClr val="252121"/>
                </a:solidFill>
                <a:latin typeface="Poppins Bold"/>
                <a:ea typeface="Poppins Bold"/>
                <a:cs typeface="Poppins Bold"/>
                <a:sym typeface="Poppins Bold"/>
              </a:rPr>
              <a:t>le Ti</a:t>
            </a:r>
            <a:r>
              <a:rPr lang="en-US" b="true" sz="2000" strike="noStrike" u="none">
                <a:solidFill>
                  <a:srgbClr val="252121"/>
                </a:solidFill>
                <a:latin typeface="Poppins Bold"/>
                <a:ea typeface="Poppins Bold"/>
                <a:cs typeface="Poppins Bold"/>
                <a:sym typeface="Poppins Bold"/>
              </a:rPr>
              <a:t>me (COCT)</a:t>
            </a:r>
            <a:r>
              <a:rPr lang="en-US" sz="2000" strike="noStrike" u="none">
                <a:solidFill>
                  <a:srgbClr val="252121"/>
                </a:solidFill>
                <a:latin typeface="Poppins"/>
                <a:ea typeface="Poppins"/>
                <a:cs typeface="Poppins"/>
                <a:sym typeface="Poppins"/>
              </a:rPr>
              <a:t> track</a:t>
            </a:r>
            <a:r>
              <a:rPr lang="en-US" sz="2000" strike="noStrike" u="none">
                <a:solidFill>
                  <a:srgbClr val="252121"/>
                </a:solidFill>
                <a:latin typeface="Poppins"/>
                <a:ea typeface="Poppins"/>
                <a:cs typeface="Poppins"/>
                <a:sym typeface="Poppins"/>
              </a:rPr>
              <a:t>s th</a:t>
            </a:r>
            <a:r>
              <a:rPr lang="en-US" sz="2000" strike="noStrike" u="none">
                <a:solidFill>
                  <a:srgbClr val="252121"/>
                </a:solidFill>
                <a:latin typeface="Poppins"/>
                <a:ea typeface="Poppins"/>
                <a:cs typeface="Poppins"/>
                <a:sym typeface="Poppins"/>
              </a:rPr>
              <a:t>e speed from or</a:t>
            </a:r>
            <a:r>
              <a:rPr lang="en-US" sz="2000" strike="noStrike" u="none">
                <a:solidFill>
                  <a:srgbClr val="252121"/>
                </a:solidFill>
                <a:latin typeface="Poppins"/>
                <a:ea typeface="Poppins"/>
                <a:cs typeface="Poppins"/>
                <a:sym typeface="Poppins"/>
              </a:rPr>
              <a:t>der pl</a:t>
            </a:r>
            <a:r>
              <a:rPr lang="en-US" sz="2000" strike="noStrike" u="none">
                <a:solidFill>
                  <a:srgbClr val="252121"/>
                </a:solidFill>
                <a:latin typeface="Poppins"/>
                <a:ea typeface="Poppins"/>
                <a:cs typeface="Poppins"/>
                <a:sym typeface="Poppins"/>
              </a:rPr>
              <a:t>ace</a:t>
            </a:r>
            <a:r>
              <a:rPr lang="en-US" sz="2000" strike="noStrike" u="none">
                <a:solidFill>
                  <a:srgbClr val="252121"/>
                </a:solidFill>
                <a:latin typeface="Poppins"/>
                <a:ea typeface="Poppins"/>
                <a:cs typeface="Poppins"/>
                <a:sym typeface="Poppins"/>
              </a:rPr>
              <a:t>me</a:t>
            </a:r>
            <a:r>
              <a:rPr lang="en-US" sz="2000" strike="noStrike" u="none">
                <a:solidFill>
                  <a:srgbClr val="252121"/>
                </a:solidFill>
                <a:latin typeface="Poppins"/>
                <a:ea typeface="Poppins"/>
                <a:cs typeface="Poppins"/>
                <a:sym typeface="Poppins"/>
              </a:rPr>
              <a:t>nt to deli</a:t>
            </a:r>
            <a:r>
              <a:rPr lang="en-US" sz="2000" strike="noStrike" u="none">
                <a:solidFill>
                  <a:srgbClr val="252121"/>
                </a:solidFill>
                <a:latin typeface="Poppins"/>
                <a:ea typeface="Poppins"/>
                <a:cs typeface="Poppins"/>
                <a:sym typeface="Poppins"/>
              </a:rPr>
              <a:t>very, refle</a:t>
            </a:r>
            <a:r>
              <a:rPr lang="en-US" sz="2000" strike="noStrike" u="none">
                <a:solidFill>
                  <a:srgbClr val="252121"/>
                </a:solidFill>
                <a:latin typeface="Poppins"/>
                <a:ea typeface="Poppins"/>
                <a:cs typeface="Poppins"/>
                <a:sym typeface="Poppins"/>
              </a:rPr>
              <a:t>cti</a:t>
            </a:r>
            <a:r>
              <a:rPr lang="en-US" sz="2000" strike="noStrike" u="none">
                <a:solidFill>
                  <a:srgbClr val="252121"/>
                </a:solidFill>
                <a:latin typeface="Poppins"/>
                <a:ea typeface="Poppins"/>
                <a:cs typeface="Poppins"/>
                <a:sym typeface="Poppins"/>
              </a:rPr>
              <a:t>ng</a:t>
            </a:r>
            <a:r>
              <a:rPr lang="en-US" sz="2000" strike="noStrike" u="none">
                <a:solidFill>
                  <a:srgbClr val="252121"/>
                </a:solidFill>
                <a:latin typeface="Poppins"/>
                <a:ea typeface="Poppins"/>
                <a:cs typeface="Poppins"/>
                <a:sym typeface="Poppins"/>
              </a:rPr>
              <a:t> </a:t>
            </a:r>
            <a:r>
              <a:rPr lang="en-US" sz="2000" strike="noStrike" u="none">
                <a:solidFill>
                  <a:srgbClr val="252121"/>
                </a:solidFill>
                <a:latin typeface="Poppins"/>
                <a:ea typeface="Poppins"/>
                <a:cs typeface="Poppins"/>
                <a:sym typeface="Poppins"/>
              </a:rPr>
              <a:t>p</a:t>
            </a:r>
            <a:r>
              <a:rPr lang="en-US" sz="2000" strike="noStrike" u="none">
                <a:solidFill>
                  <a:srgbClr val="252121"/>
                </a:solidFill>
                <a:latin typeface="Poppins"/>
                <a:ea typeface="Poppins"/>
                <a:cs typeface="Poppins"/>
                <a:sym typeface="Poppins"/>
              </a:rPr>
              <a:t>roce</a:t>
            </a:r>
            <a:r>
              <a:rPr lang="en-US" sz="2000" strike="noStrike" u="none">
                <a:solidFill>
                  <a:srgbClr val="252121"/>
                </a:solidFill>
                <a:latin typeface="Poppins"/>
                <a:ea typeface="Poppins"/>
                <a:cs typeface="Poppins"/>
                <a:sym typeface="Poppins"/>
              </a:rPr>
              <a:t>s</a:t>
            </a:r>
            <a:r>
              <a:rPr lang="en-US" sz="2000" strike="noStrike" u="none">
                <a:solidFill>
                  <a:srgbClr val="252121"/>
                </a:solidFill>
                <a:latin typeface="Poppins"/>
                <a:ea typeface="Poppins"/>
                <a:cs typeface="Poppins"/>
                <a:sym typeface="Poppins"/>
              </a:rPr>
              <a:t>s </a:t>
            </a:r>
            <a:r>
              <a:rPr lang="en-US" sz="2000" strike="noStrike" u="none">
                <a:solidFill>
                  <a:srgbClr val="252121"/>
                </a:solidFill>
                <a:latin typeface="Poppins"/>
                <a:ea typeface="Poppins"/>
                <a:cs typeface="Poppins"/>
                <a:sym typeface="Poppins"/>
              </a:rPr>
              <a:t>e</a:t>
            </a:r>
            <a:r>
              <a:rPr lang="en-US" sz="2000" strike="noStrike" u="none">
                <a:solidFill>
                  <a:srgbClr val="252121"/>
                </a:solidFill>
                <a:latin typeface="Poppins"/>
                <a:ea typeface="Poppins"/>
                <a:cs typeface="Poppins"/>
                <a:sym typeface="Poppins"/>
              </a:rPr>
              <a:t>f</a:t>
            </a:r>
            <a:r>
              <a:rPr lang="en-US" sz="2000" strike="noStrike" u="none">
                <a:solidFill>
                  <a:srgbClr val="252121"/>
                </a:solidFill>
                <a:latin typeface="Poppins"/>
                <a:ea typeface="Poppins"/>
                <a:cs typeface="Poppins"/>
                <a:sym typeface="Poppins"/>
              </a:rPr>
              <a:t>fi</a:t>
            </a:r>
            <a:r>
              <a:rPr lang="en-US" sz="2000" strike="noStrike" u="none">
                <a:solidFill>
                  <a:srgbClr val="252121"/>
                </a:solidFill>
                <a:latin typeface="Poppins"/>
                <a:ea typeface="Poppins"/>
                <a:cs typeface="Poppins"/>
                <a:sym typeface="Poppins"/>
              </a:rPr>
              <a:t>c</a:t>
            </a:r>
            <a:r>
              <a:rPr lang="en-US" sz="2000" strike="noStrike" u="none">
                <a:solidFill>
                  <a:srgbClr val="252121"/>
                </a:solidFill>
                <a:latin typeface="Poppins"/>
                <a:ea typeface="Poppins"/>
                <a:cs typeface="Poppins"/>
                <a:sym typeface="Poppins"/>
              </a:rPr>
              <a:t>ien</a:t>
            </a:r>
            <a:r>
              <a:rPr lang="en-US" sz="2000" strike="noStrike" u="none">
                <a:solidFill>
                  <a:srgbClr val="252121"/>
                </a:solidFill>
                <a:latin typeface="Poppins"/>
                <a:ea typeface="Poppins"/>
                <a:cs typeface="Poppins"/>
                <a:sym typeface="Poppins"/>
              </a:rPr>
              <a:t>cy</a:t>
            </a:r>
            <a:r>
              <a:rPr lang="en-US" sz="2000" strike="noStrike" u="none">
                <a:solidFill>
                  <a:srgbClr val="252121"/>
                </a:solidFill>
                <a:latin typeface="Poppins"/>
                <a:ea typeface="Poppins"/>
                <a:cs typeface="Poppins"/>
                <a:sym typeface="Poppins"/>
              </a:rPr>
              <a:t>.</a:t>
            </a:r>
          </a:p>
        </p:txBody>
      </p:sp>
      <p:sp>
        <p:nvSpPr>
          <p:cNvPr name="Freeform 16" id="16"/>
          <p:cNvSpPr/>
          <p:nvPr/>
        </p:nvSpPr>
        <p:spPr>
          <a:xfrm flipH="false" flipV="false" rot="0">
            <a:off x="9954633" y="1322826"/>
            <a:ext cx="573339" cy="546822"/>
          </a:xfrm>
          <a:custGeom>
            <a:avLst/>
            <a:gdLst/>
            <a:ahLst/>
            <a:cxnLst/>
            <a:rect r="r" b="b" t="t" l="l"/>
            <a:pathLst>
              <a:path h="546822" w="573339">
                <a:moveTo>
                  <a:pt x="0" y="0"/>
                </a:moveTo>
                <a:lnTo>
                  <a:pt x="573339" y="0"/>
                </a:lnTo>
                <a:lnTo>
                  <a:pt x="573339" y="546821"/>
                </a:lnTo>
                <a:lnTo>
                  <a:pt x="0" y="54682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7" id="17"/>
          <p:cNvSpPr/>
          <p:nvPr/>
        </p:nvSpPr>
        <p:spPr>
          <a:xfrm flipH="false" flipV="false" rot="0">
            <a:off x="13596897" y="1334966"/>
            <a:ext cx="573339" cy="546822"/>
          </a:xfrm>
          <a:custGeom>
            <a:avLst/>
            <a:gdLst/>
            <a:ahLst/>
            <a:cxnLst/>
            <a:rect r="r" b="b" t="t" l="l"/>
            <a:pathLst>
              <a:path h="546822" w="573339">
                <a:moveTo>
                  <a:pt x="0" y="0"/>
                </a:moveTo>
                <a:lnTo>
                  <a:pt x="573339" y="0"/>
                </a:lnTo>
                <a:lnTo>
                  <a:pt x="573339" y="546822"/>
                </a:lnTo>
                <a:lnTo>
                  <a:pt x="0" y="5468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8" id="18"/>
          <p:cNvSpPr/>
          <p:nvPr/>
        </p:nvSpPr>
        <p:spPr>
          <a:xfrm flipH="false" flipV="false" rot="0">
            <a:off x="10247417" y="6119756"/>
            <a:ext cx="573339" cy="546822"/>
          </a:xfrm>
          <a:custGeom>
            <a:avLst/>
            <a:gdLst/>
            <a:ahLst/>
            <a:cxnLst/>
            <a:rect r="r" b="b" t="t" l="l"/>
            <a:pathLst>
              <a:path h="546822" w="573339">
                <a:moveTo>
                  <a:pt x="0" y="0"/>
                </a:moveTo>
                <a:lnTo>
                  <a:pt x="573339" y="0"/>
                </a:lnTo>
                <a:lnTo>
                  <a:pt x="573339" y="546822"/>
                </a:lnTo>
                <a:lnTo>
                  <a:pt x="0" y="5468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9" id="19"/>
          <p:cNvSpPr/>
          <p:nvPr/>
        </p:nvSpPr>
        <p:spPr>
          <a:xfrm flipH="false" flipV="false" rot="0">
            <a:off x="13632773" y="5952559"/>
            <a:ext cx="813918" cy="813918"/>
          </a:xfrm>
          <a:custGeom>
            <a:avLst/>
            <a:gdLst/>
            <a:ahLst/>
            <a:cxnLst/>
            <a:rect r="r" b="b" t="t" l="l"/>
            <a:pathLst>
              <a:path h="813918" w="813918">
                <a:moveTo>
                  <a:pt x="0" y="0"/>
                </a:moveTo>
                <a:lnTo>
                  <a:pt x="813918" y="0"/>
                </a:lnTo>
                <a:lnTo>
                  <a:pt x="813918" y="813918"/>
                </a:lnTo>
                <a:lnTo>
                  <a:pt x="0" y="8139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3757391" y="6086305"/>
            <a:ext cx="573339" cy="546822"/>
          </a:xfrm>
          <a:custGeom>
            <a:avLst/>
            <a:gdLst/>
            <a:ahLst/>
            <a:cxnLst/>
            <a:rect r="r" b="b" t="t" l="l"/>
            <a:pathLst>
              <a:path h="546822" w="573339">
                <a:moveTo>
                  <a:pt x="0" y="0"/>
                </a:moveTo>
                <a:lnTo>
                  <a:pt x="573339" y="0"/>
                </a:lnTo>
                <a:lnTo>
                  <a:pt x="573339" y="546822"/>
                </a:lnTo>
                <a:lnTo>
                  <a:pt x="0" y="5468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21" id="21"/>
          <p:cNvSpPr txBox="true"/>
          <p:nvPr/>
        </p:nvSpPr>
        <p:spPr>
          <a:xfrm rot="0">
            <a:off x="12529911" y="6918877"/>
            <a:ext cx="3280650" cy="1778000"/>
          </a:xfrm>
          <a:prstGeom prst="rect">
            <a:avLst/>
          </a:prstGeom>
        </p:spPr>
        <p:txBody>
          <a:bodyPr anchor="t" rtlCol="false" tIns="0" lIns="0" bIns="0" rIns="0">
            <a:spAutoFit/>
          </a:bodyPr>
          <a:lstStyle/>
          <a:p>
            <a:pPr algn="ctr" marL="0" indent="0" lvl="1">
              <a:lnSpc>
                <a:spcPts val="2800"/>
              </a:lnSpc>
              <a:spcBef>
                <a:spcPct val="0"/>
              </a:spcBef>
            </a:pPr>
            <a:r>
              <a:rPr lang="en-US" b="true" sz="2000">
                <a:solidFill>
                  <a:srgbClr val="252121"/>
                </a:solidFill>
                <a:latin typeface="Poppins Bold"/>
                <a:ea typeface="Poppins Bold"/>
                <a:cs typeface="Poppins Bold"/>
                <a:sym typeface="Poppins Bold"/>
              </a:rPr>
              <a:t>On-Time-In-Full</a:t>
            </a:r>
            <a:r>
              <a:rPr lang="en-US" b="true" sz="2000" strike="noStrike" u="none">
                <a:solidFill>
                  <a:srgbClr val="252121"/>
                </a:solidFill>
                <a:latin typeface="Poppins Bold"/>
                <a:ea typeface="Poppins Bold"/>
                <a:cs typeface="Poppins Bold"/>
                <a:sym typeface="Poppins Bold"/>
              </a:rPr>
              <a:t> (OTIF%)</a:t>
            </a:r>
            <a:r>
              <a:rPr lang="en-US" sz="2000" strike="noStrike" u="none">
                <a:solidFill>
                  <a:srgbClr val="252121"/>
                </a:solidFill>
                <a:latin typeface="Poppins"/>
                <a:ea typeface="Poppins"/>
                <a:cs typeface="Poppins"/>
                <a:sym typeface="Poppins"/>
              </a:rPr>
              <a:t> combines timeliness and completeness to a</a:t>
            </a:r>
            <a:r>
              <a:rPr lang="en-US" sz="2000" strike="noStrike" u="none">
                <a:solidFill>
                  <a:srgbClr val="252121"/>
                </a:solidFill>
                <a:latin typeface="Poppins"/>
                <a:ea typeface="Poppins"/>
                <a:cs typeface="Poppins"/>
                <a:sym typeface="Poppins"/>
              </a:rPr>
              <a:t>ssess</a:t>
            </a:r>
            <a:r>
              <a:rPr lang="en-US" sz="2000" strike="noStrike" u="none">
                <a:solidFill>
                  <a:srgbClr val="252121"/>
                </a:solidFill>
                <a:latin typeface="Poppins"/>
                <a:ea typeface="Poppins"/>
                <a:cs typeface="Poppins"/>
                <a:sym typeface="Poppins"/>
              </a:rPr>
              <a:t> </a:t>
            </a:r>
            <a:r>
              <a:rPr lang="en-US" sz="2000" strike="noStrike" u="none">
                <a:solidFill>
                  <a:srgbClr val="252121"/>
                </a:solidFill>
                <a:latin typeface="Poppins"/>
                <a:ea typeface="Poppins"/>
                <a:cs typeface="Poppins"/>
                <a:sym typeface="Poppins"/>
              </a:rPr>
              <a:t>overall</a:t>
            </a:r>
            <a:r>
              <a:rPr lang="en-US" sz="2000" strike="noStrike" u="none">
                <a:solidFill>
                  <a:srgbClr val="252121"/>
                </a:solidFill>
                <a:latin typeface="Poppins"/>
                <a:ea typeface="Poppins"/>
                <a:cs typeface="Poppins"/>
                <a:sym typeface="Poppins"/>
              </a:rPr>
              <a:t> </a:t>
            </a:r>
            <a:r>
              <a:rPr lang="en-US" sz="2000" strike="noStrike" u="none">
                <a:solidFill>
                  <a:srgbClr val="252121"/>
                </a:solidFill>
                <a:latin typeface="Poppins"/>
                <a:ea typeface="Poppins"/>
                <a:cs typeface="Poppins"/>
                <a:sym typeface="Poppins"/>
              </a:rPr>
              <a:t>del</a:t>
            </a:r>
            <a:r>
              <a:rPr lang="en-US" sz="2000" strike="noStrike" u="none">
                <a:solidFill>
                  <a:srgbClr val="252121"/>
                </a:solidFill>
                <a:latin typeface="Poppins"/>
                <a:ea typeface="Poppins"/>
                <a:cs typeface="Poppins"/>
                <a:sym typeface="Poppins"/>
              </a:rPr>
              <a:t>ivery performance.</a:t>
            </a:r>
          </a:p>
        </p:txBody>
      </p:sp>
      <p:sp>
        <p:nvSpPr>
          <p:cNvPr name="Freeform 22" id="22"/>
          <p:cNvSpPr/>
          <p:nvPr/>
        </p:nvSpPr>
        <p:spPr>
          <a:xfrm flipH="false" flipV="false" rot="0">
            <a:off x="3295052" y="5952559"/>
            <a:ext cx="813918" cy="813918"/>
          </a:xfrm>
          <a:custGeom>
            <a:avLst/>
            <a:gdLst/>
            <a:ahLst/>
            <a:cxnLst/>
            <a:rect r="r" b="b" t="t" l="l"/>
            <a:pathLst>
              <a:path h="813918" w="813918">
                <a:moveTo>
                  <a:pt x="0" y="0"/>
                </a:moveTo>
                <a:lnTo>
                  <a:pt x="813919" y="0"/>
                </a:lnTo>
                <a:lnTo>
                  <a:pt x="813919" y="813918"/>
                </a:lnTo>
                <a:lnTo>
                  <a:pt x="0" y="8139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3415342" y="6065908"/>
            <a:ext cx="573339" cy="546822"/>
          </a:xfrm>
          <a:custGeom>
            <a:avLst/>
            <a:gdLst/>
            <a:ahLst/>
            <a:cxnLst/>
            <a:rect r="r" b="b" t="t" l="l"/>
            <a:pathLst>
              <a:path h="546822" w="573339">
                <a:moveTo>
                  <a:pt x="0" y="0"/>
                </a:moveTo>
                <a:lnTo>
                  <a:pt x="573339" y="0"/>
                </a:lnTo>
                <a:lnTo>
                  <a:pt x="573339" y="546821"/>
                </a:lnTo>
                <a:lnTo>
                  <a:pt x="0" y="54682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24" id="24"/>
          <p:cNvSpPr txBox="true"/>
          <p:nvPr/>
        </p:nvSpPr>
        <p:spPr>
          <a:xfrm rot="0">
            <a:off x="2058260" y="6898479"/>
            <a:ext cx="3165945" cy="1425575"/>
          </a:xfrm>
          <a:prstGeom prst="rect">
            <a:avLst/>
          </a:prstGeom>
        </p:spPr>
        <p:txBody>
          <a:bodyPr anchor="t" rtlCol="false" tIns="0" lIns="0" bIns="0" rIns="0">
            <a:spAutoFit/>
          </a:bodyPr>
          <a:lstStyle/>
          <a:p>
            <a:pPr algn="ctr" marL="0" indent="0" lvl="1">
              <a:lnSpc>
                <a:spcPts val="2800"/>
              </a:lnSpc>
              <a:spcBef>
                <a:spcPct val="0"/>
              </a:spcBef>
            </a:pPr>
            <a:r>
              <a:rPr lang="en-US" b="true" sz="2000">
                <a:solidFill>
                  <a:srgbClr val="252121"/>
                </a:solidFill>
                <a:latin typeface="Poppins Bold"/>
                <a:ea typeface="Poppins Bold"/>
                <a:cs typeface="Poppins Bold"/>
                <a:sym typeface="Poppins Bold"/>
              </a:rPr>
              <a:t>Line Fill</a:t>
            </a:r>
            <a:r>
              <a:rPr lang="en-US" b="true" sz="2000" strike="noStrike" u="none">
                <a:solidFill>
                  <a:srgbClr val="252121"/>
                </a:solidFill>
                <a:latin typeface="Poppins Bold"/>
                <a:ea typeface="Poppins Bold"/>
                <a:cs typeface="Poppins Bold"/>
                <a:sym typeface="Poppins Bold"/>
              </a:rPr>
              <a:t> Rate (LIFR%)</a:t>
            </a:r>
            <a:r>
              <a:rPr lang="en-US" sz="2000" strike="noStrike" u="none">
                <a:solidFill>
                  <a:srgbClr val="252121"/>
                </a:solidFill>
                <a:latin typeface="Poppins"/>
                <a:ea typeface="Poppins"/>
                <a:cs typeface="Poppins"/>
                <a:sym typeface="Poppins"/>
              </a:rPr>
              <a:t> quantifies inventory fulfillment efficiency at the pr</a:t>
            </a:r>
            <a:r>
              <a:rPr lang="en-US" sz="2000" strike="noStrike" u="none">
                <a:solidFill>
                  <a:srgbClr val="252121"/>
                </a:solidFill>
                <a:latin typeface="Poppins"/>
                <a:ea typeface="Poppins"/>
                <a:cs typeface="Poppins"/>
                <a:sym typeface="Poppins"/>
              </a:rPr>
              <a:t>o</a:t>
            </a:r>
            <a:r>
              <a:rPr lang="en-US" sz="2000" strike="noStrike" u="none">
                <a:solidFill>
                  <a:srgbClr val="252121"/>
                </a:solidFill>
                <a:latin typeface="Poppins"/>
                <a:ea typeface="Poppins"/>
                <a:cs typeface="Poppins"/>
                <a:sym typeface="Poppins"/>
              </a:rPr>
              <a:t>d</a:t>
            </a:r>
            <a:r>
              <a:rPr lang="en-US" sz="2000" strike="noStrike" u="none">
                <a:solidFill>
                  <a:srgbClr val="252121"/>
                </a:solidFill>
                <a:latin typeface="Poppins"/>
                <a:ea typeface="Poppins"/>
                <a:cs typeface="Poppins"/>
                <a:sym typeface="Poppins"/>
              </a:rPr>
              <a:t>uct </a:t>
            </a:r>
            <a:r>
              <a:rPr lang="en-US" sz="2000" strike="noStrike" u="none">
                <a:solidFill>
                  <a:srgbClr val="252121"/>
                </a:solidFill>
                <a:latin typeface="Poppins"/>
                <a:ea typeface="Poppins"/>
                <a:cs typeface="Poppins"/>
                <a:sym typeface="Poppins"/>
              </a:rPr>
              <a:t>line level.</a:t>
            </a:r>
          </a:p>
        </p:txBody>
      </p:sp>
      <p:sp>
        <p:nvSpPr>
          <p:cNvPr name="Freeform 25" id="25"/>
          <p:cNvSpPr/>
          <p:nvPr/>
        </p:nvSpPr>
        <p:spPr>
          <a:xfrm flipH="false" flipV="false" rot="0">
            <a:off x="6930545" y="5952559"/>
            <a:ext cx="813918" cy="813918"/>
          </a:xfrm>
          <a:custGeom>
            <a:avLst/>
            <a:gdLst/>
            <a:ahLst/>
            <a:cxnLst/>
            <a:rect r="r" b="b" t="t" l="l"/>
            <a:pathLst>
              <a:path h="813918" w="813918">
                <a:moveTo>
                  <a:pt x="0" y="0"/>
                </a:moveTo>
                <a:lnTo>
                  <a:pt x="813918" y="0"/>
                </a:lnTo>
                <a:lnTo>
                  <a:pt x="813918" y="813918"/>
                </a:lnTo>
                <a:lnTo>
                  <a:pt x="0" y="8139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7055163" y="6086305"/>
            <a:ext cx="573339" cy="546822"/>
          </a:xfrm>
          <a:custGeom>
            <a:avLst/>
            <a:gdLst/>
            <a:ahLst/>
            <a:cxnLst/>
            <a:rect r="r" b="b" t="t" l="l"/>
            <a:pathLst>
              <a:path h="546822" w="573339">
                <a:moveTo>
                  <a:pt x="0" y="0"/>
                </a:moveTo>
                <a:lnTo>
                  <a:pt x="573339" y="0"/>
                </a:lnTo>
                <a:lnTo>
                  <a:pt x="573339" y="546822"/>
                </a:lnTo>
                <a:lnTo>
                  <a:pt x="0" y="5468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27" id="27"/>
          <p:cNvSpPr txBox="true"/>
          <p:nvPr/>
        </p:nvSpPr>
        <p:spPr>
          <a:xfrm rot="0">
            <a:off x="5698081" y="6918877"/>
            <a:ext cx="3165945" cy="2130425"/>
          </a:xfrm>
          <a:prstGeom prst="rect">
            <a:avLst/>
          </a:prstGeom>
        </p:spPr>
        <p:txBody>
          <a:bodyPr anchor="t" rtlCol="false" tIns="0" lIns="0" bIns="0" rIns="0">
            <a:spAutoFit/>
          </a:bodyPr>
          <a:lstStyle/>
          <a:p>
            <a:pPr algn="ctr" marL="0" indent="0" lvl="1">
              <a:lnSpc>
                <a:spcPts val="2800"/>
              </a:lnSpc>
              <a:spcBef>
                <a:spcPct val="0"/>
              </a:spcBef>
            </a:pPr>
            <a:r>
              <a:rPr lang="en-US" b="true" sz="2000">
                <a:solidFill>
                  <a:srgbClr val="252121"/>
                </a:solidFill>
                <a:latin typeface="Poppins Bold"/>
                <a:ea typeface="Poppins Bold"/>
                <a:cs typeface="Poppins Bold"/>
                <a:sym typeface="Poppins Bold"/>
              </a:rPr>
              <a:t>Average Delivery Delay</a:t>
            </a:r>
            <a:r>
              <a:rPr lang="en-US" sz="2000">
                <a:solidFill>
                  <a:srgbClr val="252121"/>
                </a:solidFill>
                <a:latin typeface="Poppins"/>
                <a:ea typeface="Poppins"/>
                <a:cs typeface="Poppins"/>
                <a:sym typeface="Poppins"/>
              </a:rPr>
              <a:t> highlights</a:t>
            </a:r>
            <a:r>
              <a:rPr lang="en-US" sz="2000" strike="noStrike" u="none">
                <a:solidFill>
                  <a:srgbClr val="252121"/>
                </a:solidFill>
                <a:latin typeface="Poppins"/>
                <a:ea typeface="Poppins"/>
                <a:cs typeface="Poppins"/>
                <a:sym typeface="Poppins"/>
              </a:rPr>
              <a:t> delays beyond expected timelines, guiding targete</a:t>
            </a:r>
            <a:r>
              <a:rPr lang="en-US" sz="2000" strike="noStrike" u="none">
                <a:solidFill>
                  <a:srgbClr val="252121"/>
                </a:solidFill>
                <a:latin typeface="Poppins"/>
                <a:ea typeface="Poppins"/>
                <a:cs typeface="Poppins"/>
                <a:sym typeface="Poppins"/>
              </a:rPr>
              <a:t>d</a:t>
            </a:r>
            <a:r>
              <a:rPr lang="en-US" sz="2000" strike="noStrike" u="none">
                <a:solidFill>
                  <a:srgbClr val="252121"/>
                </a:solidFill>
                <a:latin typeface="Poppins"/>
                <a:ea typeface="Poppins"/>
                <a:cs typeface="Poppins"/>
                <a:sym typeface="Poppins"/>
              </a:rPr>
              <a:t> o</a:t>
            </a:r>
            <a:r>
              <a:rPr lang="en-US" sz="2000" strike="noStrike" u="none">
                <a:solidFill>
                  <a:srgbClr val="252121"/>
                </a:solidFill>
                <a:latin typeface="Poppins"/>
                <a:ea typeface="Poppins"/>
                <a:cs typeface="Poppins"/>
                <a:sym typeface="Poppins"/>
              </a:rPr>
              <a:t>p</a:t>
            </a:r>
            <a:r>
              <a:rPr lang="en-US" sz="2000" strike="noStrike" u="none">
                <a:solidFill>
                  <a:srgbClr val="252121"/>
                </a:solidFill>
                <a:latin typeface="Poppins"/>
                <a:ea typeface="Poppins"/>
                <a:cs typeface="Poppins"/>
                <a:sym typeface="Poppins"/>
              </a:rPr>
              <a:t>era</a:t>
            </a:r>
            <a:r>
              <a:rPr lang="en-US" sz="2000" strike="noStrike" u="none">
                <a:solidFill>
                  <a:srgbClr val="252121"/>
                </a:solidFill>
                <a:latin typeface="Poppins"/>
                <a:ea typeface="Poppins"/>
                <a:cs typeface="Poppins"/>
                <a:sym typeface="Poppins"/>
              </a:rPr>
              <a:t>tiona</a:t>
            </a:r>
            <a:r>
              <a:rPr lang="en-US" sz="2000" strike="noStrike" u="none">
                <a:solidFill>
                  <a:srgbClr val="252121"/>
                </a:solidFill>
                <a:latin typeface="Poppins"/>
                <a:ea typeface="Poppins"/>
                <a:cs typeface="Poppins"/>
                <a:sym typeface="Poppins"/>
              </a:rPr>
              <a:t>l improvements.</a:t>
            </a:r>
          </a:p>
        </p:txBody>
      </p:sp>
      <p:sp>
        <p:nvSpPr>
          <p:cNvPr name="Freeform 28" id="28"/>
          <p:cNvSpPr/>
          <p:nvPr/>
        </p:nvSpPr>
        <p:spPr>
          <a:xfrm flipH="false" flipV="false" rot="0">
            <a:off x="1181100" y="9303335"/>
            <a:ext cx="3067584" cy="107365"/>
          </a:xfrm>
          <a:custGeom>
            <a:avLst/>
            <a:gdLst/>
            <a:ahLst/>
            <a:cxnLst/>
            <a:rect r="r" b="b" t="t" l="l"/>
            <a:pathLst>
              <a:path h="107365" w="3067584">
                <a:moveTo>
                  <a:pt x="0" y="0"/>
                </a:moveTo>
                <a:lnTo>
                  <a:pt x="3067584" y="0"/>
                </a:lnTo>
                <a:lnTo>
                  <a:pt x="3067584" y="107365"/>
                </a:lnTo>
                <a:lnTo>
                  <a:pt x="0" y="107365"/>
                </a:lnTo>
                <a:lnTo>
                  <a:pt x="0" y="0"/>
                </a:lnTo>
                <a:close/>
              </a:path>
            </a:pathLst>
          </a:custGeom>
          <a:blipFill>
            <a:blip r:embed="rId8">
              <a:extLst>
                <a:ext uri="{96DAC541-7B7A-43D3-8B79-37D633B846F1}">
                  <asvg:svgBlip xmlns:asvg="http://schemas.microsoft.com/office/drawing/2016/SVG/main" r:embed="rId9"/>
                </a:ext>
              </a:extLst>
            </a:blip>
            <a:stretch>
              <a:fillRect l="-68600" t="-1263786" r="-9222" b="-2999229"/>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91917"/>
        </a:solidFill>
      </p:bgPr>
    </p:bg>
    <p:spTree>
      <p:nvGrpSpPr>
        <p:cNvPr id="1" name=""/>
        <p:cNvGrpSpPr/>
        <p:nvPr/>
      </p:nvGrpSpPr>
      <p:grpSpPr>
        <a:xfrm>
          <a:off x="0" y="0"/>
          <a:ext cx="0" cy="0"/>
          <a:chOff x="0" y="0"/>
          <a:chExt cx="0" cy="0"/>
        </a:xfrm>
      </p:grpSpPr>
      <p:sp>
        <p:nvSpPr>
          <p:cNvPr name="Freeform 2" id="2"/>
          <p:cNvSpPr/>
          <p:nvPr/>
        </p:nvSpPr>
        <p:spPr>
          <a:xfrm flipH="false" flipV="false" rot="0">
            <a:off x="1952072" y="1028700"/>
            <a:ext cx="14383856" cy="8229600"/>
          </a:xfrm>
          <a:custGeom>
            <a:avLst/>
            <a:gdLst/>
            <a:ahLst/>
            <a:cxnLst/>
            <a:rect r="r" b="b" t="t" l="l"/>
            <a:pathLst>
              <a:path h="8229600" w="14383856">
                <a:moveTo>
                  <a:pt x="0" y="0"/>
                </a:moveTo>
                <a:lnTo>
                  <a:pt x="14383856" y="0"/>
                </a:lnTo>
                <a:lnTo>
                  <a:pt x="14383856" y="8229600"/>
                </a:lnTo>
                <a:lnTo>
                  <a:pt x="0" y="8229600"/>
                </a:lnTo>
                <a:lnTo>
                  <a:pt x="0" y="0"/>
                </a:lnTo>
                <a:close/>
              </a:path>
            </a:pathLst>
          </a:custGeom>
          <a:blipFill>
            <a:blip r:embed="rId2"/>
            <a:stretch>
              <a:fillRect l="0" t="-249" r="0" b="-249"/>
            </a:stretch>
          </a:blipFill>
        </p:spPr>
      </p:sp>
      <p:sp>
        <p:nvSpPr>
          <p:cNvPr name="Freeform 3" id="3"/>
          <p:cNvSpPr/>
          <p:nvPr/>
        </p:nvSpPr>
        <p:spPr>
          <a:xfrm flipH="false" flipV="false" rot="0">
            <a:off x="1028700" y="9486643"/>
            <a:ext cx="3067584" cy="107365"/>
          </a:xfrm>
          <a:custGeom>
            <a:avLst/>
            <a:gdLst/>
            <a:ahLst/>
            <a:cxnLst/>
            <a:rect r="r" b="b" t="t" l="l"/>
            <a:pathLst>
              <a:path h="107365" w="3067584">
                <a:moveTo>
                  <a:pt x="0" y="0"/>
                </a:moveTo>
                <a:lnTo>
                  <a:pt x="3067584" y="0"/>
                </a:lnTo>
                <a:lnTo>
                  <a:pt x="3067584" y="107365"/>
                </a:lnTo>
                <a:lnTo>
                  <a:pt x="0" y="107365"/>
                </a:lnTo>
                <a:lnTo>
                  <a:pt x="0" y="0"/>
                </a:lnTo>
                <a:close/>
              </a:path>
            </a:pathLst>
          </a:custGeom>
          <a:blipFill>
            <a:blip r:embed="rId3">
              <a:extLst>
                <a:ext uri="{96DAC541-7B7A-43D3-8B79-37D633B846F1}">
                  <asvg:svgBlip xmlns:asvg="http://schemas.microsoft.com/office/drawing/2016/SVG/main" r:embed="rId4"/>
                </a:ext>
              </a:extLst>
            </a:blip>
            <a:stretch>
              <a:fillRect l="-68600" t="-1263786" r="-9222" b="-2999229"/>
            </a:stretch>
          </a:blipFill>
        </p:spPr>
      </p:sp>
      <p:sp>
        <p:nvSpPr>
          <p:cNvPr name="Freeform 4" id="4"/>
          <p:cNvSpPr/>
          <p:nvPr/>
        </p:nvSpPr>
        <p:spPr>
          <a:xfrm flipH="false" flipV="false" rot="0">
            <a:off x="14836852" y="1396743"/>
            <a:ext cx="1077298" cy="737759"/>
          </a:xfrm>
          <a:custGeom>
            <a:avLst/>
            <a:gdLst/>
            <a:ahLst/>
            <a:cxnLst/>
            <a:rect r="r" b="b" t="t" l="l"/>
            <a:pathLst>
              <a:path h="737759" w="1077298">
                <a:moveTo>
                  <a:pt x="0" y="0"/>
                </a:moveTo>
                <a:lnTo>
                  <a:pt x="1077298" y="0"/>
                </a:lnTo>
                <a:lnTo>
                  <a:pt x="1077298" y="737759"/>
                </a:lnTo>
                <a:lnTo>
                  <a:pt x="0" y="737759"/>
                </a:lnTo>
                <a:lnTo>
                  <a:pt x="0" y="0"/>
                </a:lnTo>
                <a:close/>
              </a:path>
            </a:pathLst>
          </a:custGeom>
          <a:blipFill>
            <a:blip r:embed="rId5">
              <a:extLst>
                <a:ext uri="{96DAC541-7B7A-43D3-8B79-37D633B846F1}">
                  <asvg:svgBlip xmlns:asvg="http://schemas.microsoft.com/office/drawing/2016/SVG/main" r:embed="rId6"/>
                </a:ext>
              </a:extLst>
            </a:blip>
            <a:stretch>
              <a:fillRect l="-103890" t="-307651" r="-105493" b="-150091"/>
            </a:stretch>
          </a:blipFill>
          <a:ln cap="sq">
            <a:noFill/>
            <a:prstDash val="solid"/>
            <a:miter/>
          </a:ln>
        </p:spPr>
      </p:sp>
      <p:sp>
        <p:nvSpPr>
          <p:cNvPr name="Freeform 5" id="5"/>
          <p:cNvSpPr/>
          <p:nvPr/>
        </p:nvSpPr>
        <p:spPr>
          <a:xfrm flipH="false" flipV="false" rot="5400000">
            <a:off x="15709272" y="2698692"/>
            <a:ext cx="1550028" cy="1550028"/>
          </a:xfrm>
          <a:custGeom>
            <a:avLst/>
            <a:gdLst/>
            <a:ahLst/>
            <a:cxnLst/>
            <a:rect r="r" b="b" t="t" l="l"/>
            <a:pathLst>
              <a:path h="1550028" w="1550028">
                <a:moveTo>
                  <a:pt x="0" y="0"/>
                </a:moveTo>
                <a:lnTo>
                  <a:pt x="1550028" y="0"/>
                </a:lnTo>
                <a:lnTo>
                  <a:pt x="1550028" y="1550028"/>
                </a:lnTo>
                <a:lnTo>
                  <a:pt x="0" y="15500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5F4"/>
        </a:solidFill>
      </p:bgPr>
    </p:bg>
    <p:spTree>
      <p:nvGrpSpPr>
        <p:cNvPr id="1" name=""/>
        <p:cNvGrpSpPr/>
        <p:nvPr/>
      </p:nvGrpSpPr>
      <p:grpSpPr>
        <a:xfrm>
          <a:off x="0" y="0"/>
          <a:ext cx="0" cy="0"/>
          <a:chOff x="0" y="0"/>
          <a:chExt cx="0" cy="0"/>
        </a:xfrm>
      </p:grpSpPr>
      <p:sp>
        <p:nvSpPr>
          <p:cNvPr name="Freeform 2" id="2"/>
          <p:cNvSpPr/>
          <p:nvPr/>
        </p:nvSpPr>
        <p:spPr>
          <a:xfrm flipH="false" flipV="false" rot="0">
            <a:off x="14432704" y="7456871"/>
            <a:ext cx="737552" cy="962547"/>
          </a:xfrm>
          <a:custGeom>
            <a:avLst/>
            <a:gdLst/>
            <a:ahLst/>
            <a:cxnLst/>
            <a:rect r="r" b="b" t="t" l="l"/>
            <a:pathLst>
              <a:path h="962547" w="737552">
                <a:moveTo>
                  <a:pt x="0" y="0"/>
                </a:moveTo>
                <a:lnTo>
                  <a:pt x="737552" y="0"/>
                </a:lnTo>
                <a:lnTo>
                  <a:pt x="737552" y="962547"/>
                </a:lnTo>
                <a:lnTo>
                  <a:pt x="0" y="962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4325019" y="5927907"/>
            <a:ext cx="952922" cy="962547"/>
          </a:xfrm>
          <a:custGeom>
            <a:avLst/>
            <a:gdLst/>
            <a:ahLst/>
            <a:cxnLst/>
            <a:rect r="r" b="b" t="t" l="l"/>
            <a:pathLst>
              <a:path h="962547" w="952922">
                <a:moveTo>
                  <a:pt x="0" y="0"/>
                </a:moveTo>
                <a:lnTo>
                  <a:pt x="952922" y="0"/>
                </a:lnTo>
                <a:lnTo>
                  <a:pt x="952922" y="962548"/>
                </a:lnTo>
                <a:lnTo>
                  <a:pt x="0" y="962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4423680" y="4495779"/>
            <a:ext cx="755600" cy="962547"/>
          </a:xfrm>
          <a:custGeom>
            <a:avLst/>
            <a:gdLst/>
            <a:ahLst/>
            <a:cxnLst/>
            <a:rect r="r" b="b" t="t" l="l"/>
            <a:pathLst>
              <a:path h="962547" w="755600">
                <a:moveTo>
                  <a:pt x="0" y="0"/>
                </a:moveTo>
                <a:lnTo>
                  <a:pt x="755600" y="0"/>
                </a:lnTo>
                <a:lnTo>
                  <a:pt x="755600" y="962548"/>
                </a:lnTo>
                <a:lnTo>
                  <a:pt x="0" y="9625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1559354" y="7456871"/>
            <a:ext cx="1063588" cy="962547"/>
          </a:xfrm>
          <a:custGeom>
            <a:avLst/>
            <a:gdLst/>
            <a:ahLst/>
            <a:cxnLst/>
            <a:rect r="r" b="b" t="t" l="l"/>
            <a:pathLst>
              <a:path h="962547" w="1063588">
                <a:moveTo>
                  <a:pt x="0" y="0"/>
                </a:moveTo>
                <a:lnTo>
                  <a:pt x="1063588" y="0"/>
                </a:lnTo>
                <a:lnTo>
                  <a:pt x="1063588" y="962547"/>
                </a:lnTo>
                <a:lnTo>
                  <a:pt x="0" y="9625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1600678" y="5927907"/>
            <a:ext cx="980940" cy="962547"/>
          </a:xfrm>
          <a:custGeom>
            <a:avLst/>
            <a:gdLst/>
            <a:ahLst/>
            <a:cxnLst/>
            <a:rect r="r" b="b" t="t" l="l"/>
            <a:pathLst>
              <a:path h="962547" w="980940">
                <a:moveTo>
                  <a:pt x="0" y="0"/>
                </a:moveTo>
                <a:lnTo>
                  <a:pt x="980940" y="0"/>
                </a:lnTo>
                <a:lnTo>
                  <a:pt x="980940" y="962548"/>
                </a:lnTo>
                <a:lnTo>
                  <a:pt x="0" y="9625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1570852" y="4397271"/>
            <a:ext cx="1040592" cy="962547"/>
          </a:xfrm>
          <a:custGeom>
            <a:avLst/>
            <a:gdLst/>
            <a:ahLst/>
            <a:cxnLst/>
            <a:rect r="r" b="b" t="t" l="l"/>
            <a:pathLst>
              <a:path h="962547" w="1040592">
                <a:moveTo>
                  <a:pt x="0" y="0"/>
                </a:moveTo>
                <a:lnTo>
                  <a:pt x="1040592" y="0"/>
                </a:lnTo>
                <a:lnTo>
                  <a:pt x="1040592" y="962547"/>
                </a:lnTo>
                <a:lnTo>
                  <a:pt x="0" y="9625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8854372" y="7456871"/>
            <a:ext cx="962547" cy="962547"/>
          </a:xfrm>
          <a:custGeom>
            <a:avLst/>
            <a:gdLst/>
            <a:ahLst/>
            <a:cxnLst/>
            <a:rect r="r" b="b" t="t" l="l"/>
            <a:pathLst>
              <a:path h="962547" w="962547">
                <a:moveTo>
                  <a:pt x="0" y="0"/>
                </a:moveTo>
                <a:lnTo>
                  <a:pt x="962547" y="0"/>
                </a:lnTo>
                <a:lnTo>
                  <a:pt x="962547" y="962547"/>
                </a:lnTo>
                <a:lnTo>
                  <a:pt x="0" y="9625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8858583" y="5927907"/>
            <a:ext cx="954125" cy="962547"/>
          </a:xfrm>
          <a:custGeom>
            <a:avLst/>
            <a:gdLst/>
            <a:ahLst/>
            <a:cxnLst/>
            <a:rect r="r" b="b" t="t" l="l"/>
            <a:pathLst>
              <a:path h="962547" w="954125">
                <a:moveTo>
                  <a:pt x="0" y="0"/>
                </a:moveTo>
                <a:lnTo>
                  <a:pt x="954125" y="0"/>
                </a:lnTo>
                <a:lnTo>
                  <a:pt x="954125" y="962548"/>
                </a:lnTo>
                <a:lnTo>
                  <a:pt x="0" y="9625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8979503" y="4397271"/>
            <a:ext cx="712285" cy="962547"/>
          </a:xfrm>
          <a:custGeom>
            <a:avLst/>
            <a:gdLst/>
            <a:ahLst/>
            <a:cxnLst/>
            <a:rect r="r" b="b" t="t" l="l"/>
            <a:pathLst>
              <a:path h="962547" w="712285">
                <a:moveTo>
                  <a:pt x="0" y="0"/>
                </a:moveTo>
                <a:lnTo>
                  <a:pt x="712285" y="0"/>
                </a:lnTo>
                <a:lnTo>
                  <a:pt x="712285" y="962547"/>
                </a:lnTo>
                <a:lnTo>
                  <a:pt x="0" y="96254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1" id="11"/>
          <p:cNvSpPr/>
          <p:nvPr/>
        </p:nvSpPr>
        <p:spPr>
          <a:xfrm flipH="false" flipV="false" rot="0">
            <a:off x="6071463" y="7456871"/>
            <a:ext cx="979692" cy="962547"/>
          </a:xfrm>
          <a:custGeom>
            <a:avLst/>
            <a:gdLst/>
            <a:ahLst/>
            <a:cxnLst/>
            <a:rect r="r" b="b" t="t" l="l"/>
            <a:pathLst>
              <a:path h="962547" w="979692">
                <a:moveTo>
                  <a:pt x="0" y="0"/>
                </a:moveTo>
                <a:lnTo>
                  <a:pt x="979692" y="0"/>
                </a:lnTo>
                <a:lnTo>
                  <a:pt x="979692" y="962547"/>
                </a:lnTo>
                <a:lnTo>
                  <a:pt x="0" y="96254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2" id="12"/>
          <p:cNvSpPr/>
          <p:nvPr/>
        </p:nvSpPr>
        <p:spPr>
          <a:xfrm flipH="false" flipV="false" rot="0">
            <a:off x="6084848" y="5927907"/>
            <a:ext cx="952922" cy="962547"/>
          </a:xfrm>
          <a:custGeom>
            <a:avLst/>
            <a:gdLst/>
            <a:ahLst/>
            <a:cxnLst/>
            <a:rect r="r" b="b" t="t" l="l"/>
            <a:pathLst>
              <a:path h="962547" w="952922">
                <a:moveTo>
                  <a:pt x="0" y="0"/>
                </a:moveTo>
                <a:lnTo>
                  <a:pt x="952922" y="0"/>
                </a:lnTo>
                <a:lnTo>
                  <a:pt x="952922" y="962548"/>
                </a:lnTo>
                <a:lnTo>
                  <a:pt x="0" y="96254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3" id="13"/>
          <p:cNvSpPr/>
          <p:nvPr/>
        </p:nvSpPr>
        <p:spPr>
          <a:xfrm flipH="false" flipV="false" rot="0">
            <a:off x="6080035" y="4397271"/>
            <a:ext cx="962547" cy="962547"/>
          </a:xfrm>
          <a:custGeom>
            <a:avLst/>
            <a:gdLst/>
            <a:ahLst/>
            <a:cxnLst/>
            <a:rect r="r" b="b" t="t" l="l"/>
            <a:pathLst>
              <a:path h="962547" w="962547">
                <a:moveTo>
                  <a:pt x="0" y="0"/>
                </a:moveTo>
                <a:lnTo>
                  <a:pt x="962548" y="0"/>
                </a:lnTo>
                <a:lnTo>
                  <a:pt x="962548" y="962547"/>
                </a:lnTo>
                <a:lnTo>
                  <a:pt x="0" y="96254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Freeform 14" id="14"/>
          <p:cNvSpPr/>
          <p:nvPr/>
        </p:nvSpPr>
        <p:spPr>
          <a:xfrm flipH="false" flipV="false" rot="0">
            <a:off x="3066083" y="7456871"/>
            <a:ext cx="1186499" cy="962547"/>
          </a:xfrm>
          <a:custGeom>
            <a:avLst/>
            <a:gdLst/>
            <a:ahLst/>
            <a:cxnLst/>
            <a:rect r="r" b="b" t="t" l="l"/>
            <a:pathLst>
              <a:path h="962547" w="1186499">
                <a:moveTo>
                  <a:pt x="0" y="0"/>
                </a:moveTo>
                <a:lnTo>
                  <a:pt x="1186499" y="0"/>
                </a:lnTo>
                <a:lnTo>
                  <a:pt x="1186499" y="962547"/>
                </a:lnTo>
                <a:lnTo>
                  <a:pt x="0" y="962547"/>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sp>
        <p:nvSpPr>
          <p:cNvPr name="Freeform 15" id="15"/>
          <p:cNvSpPr/>
          <p:nvPr/>
        </p:nvSpPr>
        <p:spPr>
          <a:xfrm flipH="false" flipV="false" rot="0">
            <a:off x="3010059" y="5927907"/>
            <a:ext cx="1298546" cy="962547"/>
          </a:xfrm>
          <a:custGeom>
            <a:avLst/>
            <a:gdLst/>
            <a:ahLst/>
            <a:cxnLst/>
            <a:rect r="r" b="b" t="t" l="l"/>
            <a:pathLst>
              <a:path h="962547" w="1298546">
                <a:moveTo>
                  <a:pt x="0" y="0"/>
                </a:moveTo>
                <a:lnTo>
                  <a:pt x="1298546" y="0"/>
                </a:lnTo>
                <a:lnTo>
                  <a:pt x="1298546" y="962548"/>
                </a:lnTo>
                <a:lnTo>
                  <a:pt x="0" y="962548"/>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a:ln cap="sq">
            <a:noFill/>
            <a:prstDash val="solid"/>
            <a:miter/>
          </a:ln>
        </p:spPr>
      </p:sp>
      <p:sp>
        <p:nvSpPr>
          <p:cNvPr name="Freeform 16" id="16"/>
          <p:cNvSpPr/>
          <p:nvPr/>
        </p:nvSpPr>
        <p:spPr>
          <a:xfrm flipH="false" flipV="false" rot="0">
            <a:off x="3164449" y="4397271"/>
            <a:ext cx="989766" cy="962547"/>
          </a:xfrm>
          <a:custGeom>
            <a:avLst/>
            <a:gdLst/>
            <a:ahLst/>
            <a:cxnLst/>
            <a:rect r="r" b="b" t="t" l="l"/>
            <a:pathLst>
              <a:path h="962547" w="989766">
                <a:moveTo>
                  <a:pt x="0" y="0"/>
                </a:moveTo>
                <a:lnTo>
                  <a:pt x="989766" y="0"/>
                </a:lnTo>
                <a:lnTo>
                  <a:pt x="989766" y="962547"/>
                </a:lnTo>
                <a:lnTo>
                  <a:pt x="0" y="962547"/>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a:ln cap="sq">
            <a:noFill/>
            <a:prstDash val="solid"/>
            <a:miter/>
          </a:ln>
        </p:spPr>
      </p:sp>
      <p:sp>
        <p:nvSpPr>
          <p:cNvPr name="Freeform 17" id="17"/>
          <p:cNvSpPr/>
          <p:nvPr/>
        </p:nvSpPr>
        <p:spPr>
          <a:xfrm flipH="false" flipV="false" rot="0">
            <a:off x="1733664" y="2239863"/>
            <a:ext cx="15203963" cy="7376089"/>
          </a:xfrm>
          <a:custGeom>
            <a:avLst/>
            <a:gdLst/>
            <a:ahLst/>
            <a:cxnLst/>
            <a:rect r="r" b="b" t="t" l="l"/>
            <a:pathLst>
              <a:path h="7376089" w="15203963">
                <a:moveTo>
                  <a:pt x="0" y="0"/>
                </a:moveTo>
                <a:lnTo>
                  <a:pt x="15203963" y="0"/>
                </a:lnTo>
                <a:lnTo>
                  <a:pt x="15203963" y="7376089"/>
                </a:lnTo>
                <a:lnTo>
                  <a:pt x="0" y="7376089"/>
                </a:lnTo>
                <a:lnTo>
                  <a:pt x="0" y="0"/>
                </a:lnTo>
                <a:close/>
              </a:path>
            </a:pathLst>
          </a:custGeom>
          <a:blipFill>
            <a:blip r:embed="rId32"/>
            <a:stretch>
              <a:fillRect l="0" t="0" r="0" b="0"/>
            </a:stretch>
          </a:blipFill>
        </p:spPr>
      </p:sp>
      <p:grpSp>
        <p:nvGrpSpPr>
          <p:cNvPr name="Group 18" id="18"/>
          <p:cNvGrpSpPr/>
          <p:nvPr/>
        </p:nvGrpSpPr>
        <p:grpSpPr>
          <a:xfrm rot="0">
            <a:off x="78349" y="-158262"/>
            <a:ext cx="4921381" cy="2034179"/>
            <a:chOff x="0" y="0"/>
            <a:chExt cx="1053135" cy="435297"/>
          </a:xfrm>
        </p:grpSpPr>
        <p:sp>
          <p:nvSpPr>
            <p:cNvPr name="Freeform 19" id="19"/>
            <p:cNvSpPr/>
            <p:nvPr/>
          </p:nvSpPr>
          <p:spPr>
            <a:xfrm flipH="false" flipV="false" rot="0">
              <a:off x="0" y="0"/>
              <a:ext cx="1053135" cy="435297"/>
            </a:xfrm>
            <a:custGeom>
              <a:avLst/>
              <a:gdLst/>
              <a:ahLst/>
              <a:cxnLst/>
              <a:rect r="r" b="b" t="t" l="l"/>
              <a:pathLst>
                <a:path h="435297" w="1053135">
                  <a:moveTo>
                    <a:pt x="1051865" y="0"/>
                  </a:moveTo>
                  <a:cubicBezTo>
                    <a:pt x="1053135" y="4353"/>
                    <a:pt x="1053135" y="8706"/>
                    <a:pt x="1053135" y="14147"/>
                  </a:cubicBezTo>
                  <a:cubicBezTo>
                    <a:pt x="1053135" y="74001"/>
                    <a:pt x="1011225" y="127325"/>
                    <a:pt x="950265" y="151266"/>
                  </a:cubicBezTo>
                  <a:cubicBezTo>
                    <a:pt x="1011225" y="175207"/>
                    <a:pt x="1053135" y="226355"/>
                    <a:pt x="1053135" y="288385"/>
                  </a:cubicBezTo>
                  <a:cubicBezTo>
                    <a:pt x="1053135" y="372179"/>
                    <a:pt x="976935" y="435297"/>
                    <a:pt x="875335" y="435297"/>
                  </a:cubicBezTo>
                  <a:lnTo>
                    <a:pt x="177800" y="435297"/>
                  </a:lnTo>
                  <a:cubicBezTo>
                    <a:pt x="76200" y="435297"/>
                    <a:pt x="0" y="372179"/>
                    <a:pt x="0" y="288385"/>
                  </a:cubicBezTo>
                  <a:cubicBezTo>
                    <a:pt x="0" y="226355"/>
                    <a:pt x="41910" y="175207"/>
                    <a:pt x="102870" y="151266"/>
                  </a:cubicBezTo>
                  <a:cubicBezTo>
                    <a:pt x="41910" y="127325"/>
                    <a:pt x="0" y="74001"/>
                    <a:pt x="0" y="14147"/>
                  </a:cubicBezTo>
                  <a:cubicBezTo>
                    <a:pt x="0" y="8706"/>
                    <a:pt x="0" y="4353"/>
                    <a:pt x="0" y="0"/>
                  </a:cubicBezTo>
                  <a:lnTo>
                    <a:pt x="1051865" y="0"/>
                  </a:lnTo>
                  <a:close/>
                </a:path>
              </a:pathLst>
            </a:custGeom>
            <a:solidFill>
              <a:srgbClr val="E36B09"/>
            </a:solidFill>
          </p:spPr>
        </p:sp>
        <p:sp>
          <p:nvSpPr>
            <p:cNvPr name="TextBox 20" id="20"/>
            <p:cNvSpPr txBox="true"/>
            <p:nvPr/>
          </p:nvSpPr>
          <p:spPr>
            <a:xfrm>
              <a:off x="127000" y="-57150"/>
              <a:ext cx="799135" cy="481565"/>
            </a:xfrm>
            <a:prstGeom prst="rect">
              <a:avLst/>
            </a:prstGeom>
          </p:spPr>
          <p:txBody>
            <a:bodyPr anchor="ctr" rtlCol="false" tIns="50800" lIns="50800" bIns="50800" rIns="50800"/>
            <a:lstStyle/>
            <a:p>
              <a:pPr algn="ctr">
                <a:lnSpc>
                  <a:spcPts val="2940"/>
                </a:lnSpc>
              </a:pPr>
            </a:p>
          </p:txBody>
        </p:sp>
      </p:grpSp>
      <p:sp>
        <p:nvSpPr>
          <p:cNvPr name="TextBox 21" id="21"/>
          <p:cNvSpPr txBox="true"/>
          <p:nvPr/>
        </p:nvSpPr>
        <p:spPr>
          <a:xfrm rot="0">
            <a:off x="598553" y="735421"/>
            <a:ext cx="3880972" cy="932942"/>
          </a:xfrm>
          <a:prstGeom prst="rect">
            <a:avLst/>
          </a:prstGeom>
        </p:spPr>
        <p:txBody>
          <a:bodyPr anchor="t" rtlCol="false" tIns="0" lIns="0" bIns="0" rIns="0">
            <a:spAutoFit/>
          </a:bodyPr>
          <a:lstStyle/>
          <a:p>
            <a:pPr algn="l" marL="0" indent="0" lvl="0">
              <a:lnSpc>
                <a:spcPts val="5824"/>
              </a:lnSpc>
              <a:spcBef>
                <a:spcPct val="0"/>
              </a:spcBef>
            </a:pPr>
            <a:r>
              <a:rPr lang="en-US" b="true" sz="5600">
                <a:solidFill>
                  <a:srgbClr val="1E1D1C"/>
                </a:solidFill>
                <a:latin typeface="Agrandir Narrow Bold"/>
                <a:ea typeface="Agrandir Narrow Bold"/>
                <a:cs typeface="Agrandir Narrow Bold"/>
                <a:sym typeface="Agrandir Narrow Bold"/>
              </a:rPr>
              <a:t>Model View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5F4"/>
        </a:solidFill>
      </p:bgPr>
    </p:bg>
    <p:spTree>
      <p:nvGrpSpPr>
        <p:cNvPr id="1" name=""/>
        <p:cNvGrpSpPr/>
        <p:nvPr/>
      </p:nvGrpSpPr>
      <p:grpSpPr>
        <a:xfrm>
          <a:off x="0" y="0"/>
          <a:ext cx="0" cy="0"/>
          <a:chOff x="0" y="0"/>
          <a:chExt cx="0" cy="0"/>
        </a:xfrm>
      </p:grpSpPr>
      <p:sp>
        <p:nvSpPr>
          <p:cNvPr name="Freeform 2" id="2"/>
          <p:cNvSpPr/>
          <p:nvPr/>
        </p:nvSpPr>
        <p:spPr>
          <a:xfrm flipH="false" flipV="false" rot="0">
            <a:off x="14432704" y="7456871"/>
            <a:ext cx="737552" cy="962547"/>
          </a:xfrm>
          <a:custGeom>
            <a:avLst/>
            <a:gdLst/>
            <a:ahLst/>
            <a:cxnLst/>
            <a:rect r="r" b="b" t="t" l="l"/>
            <a:pathLst>
              <a:path h="962547" w="737552">
                <a:moveTo>
                  <a:pt x="0" y="0"/>
                </a:moveTo>
                <a:lnTo>
                  <a:pt x="737552" y="0"/>
                </a:lnTo>
                <a:lnTo>
                  <a:pt x="737552" y="962547"/>
                </a:lnTo>
                <a:lnTo>
                  <a:pt x="0" y="962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4325019" y="5927907"/>
            <a:ext cx="952922" cy="962547"/>
          </a:xfrm>
          <a:custGeom>
            <a:avLst/>
            <a:gdLst/>
            <a:ahLst/>
            <a:cxnLst/>
            <a:rect r="r" b="b" t="t" l="l"/>
            <a:pathLst>
              <a:path h="962547" w="952922">
                <a:moveTo>
                  <a:pt x="0" y="0"/>
                </a:moveTo>
                <a:lnTo>
                  <a:pt x="952922" y="0"/>
                </a:lnTo>
                <a:lnTo>
                  <a:pt x="952922" y="962548"/>
                </a:lnTo>
                <a:lnTo>
                  <a:pt x="0" y="962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4423680" y="4495779"/>
            <a:ext cx="755600" cy="962547"/>
          </a:xfrm>
          <a:custGeom>
            <a:avLst/>
            <a:gdLst/>
            <a:ahLst/>
            <a:cxnLst/>
            <a:rect r="r" b="b" t="t" l="l"/>
            <a:pathLst>
              <a:path h="962547" w="755600">
                <a:moveTo>
                  <a:pt x="0" y="0"/>
                </a:moveTo>
                <a:lnTo>
                  <a:pt x="755600" y="0"/>
                </a:lnTo>
                <a:lnTo>
                  <a:pt x="755600" y="962548"/>
                </a:lnTo>
                <a:lnTo>
                  <a:pt x="0" y="9625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1559354" y="7456871"/>
            <a:ext cx="1063588" cy="962547"/>
          </a:xfrm>
          <a:custGeom>
            <a:avLst/>
            <a:gdLst/>
            <a:ahLst/>
            <a:cxnLst/>
            <a:rect r="r" b="b" t="t" l="l"/>
            <a:pathLst>
              <a:path h="962547" w="1063588">
                <a:moveTo>
                  <a:pt x="0" y="0"/>
                </a:moveTo>
                <a:lnTo>
                  <a:pt x="1063588" y="0"/>
                </a:lnTo>
                <a:lnTo>
                  <a:pt x="1063588" y="962547"/>
                </a:lnTo>
                <a:lnTo>
                  <a:pt x="0" y="9625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1600678" y="5927907"/>
            <a:ext cx="980940" cy="962547"/>
          </a:xfrm>
          <a:custGeom>
            <a:avLst/>
            <a:gdLst/>
            <a:ahLst/>
            <a:cxnLst/>
            <a:rect r="r" b="b" t="t" l="l"/>
            <a:pathLst>
              <a:path h="962547" w="980940">
                <a:moveTo>
                  <a:pt x="0" y="0"/>
                </a:moveTo>
                <a:lnTo>
                  <a:pt x="980940" y="0"/>
                </a:lnTo>
                <a:lnTo>
                  <a:pt x="980940" y="962548"/>
                </a:lnTo>
                <a:lnTo>
                  <a:pt x="0" y="9625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1570852" y="4397271"/>
            <a:ext cx="1040592" cy="962547"/>
          </a:xfrm>
          <a:custGeom>
            <a:avLst/>
            <a:gdLst/>
            <a:ahLst/>
            <a:cxnLst/>
            <a:rect r="r" b="b" t="t" l="l"/>
            <a:pathLst>
              <a:path h="962547" w="1040592">
                <a:moveTo>
                  <a:pt x="0" y="0"/>
                </a:moveTo>
                <a:lnTo>
                  <a:pt x="1040592" y="0"/>
                </a:lnTo>
                <a:lnTo>
                  <a:pt x="1040592" y="962547"/>
                </a:lnTo>
                <a:lnTo>
                  <a:pt x="0" y="9625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8854372" y="7456871"/>
            <a:ext cx="962547" cy="962547"/>
          </a:xfrm>
          <a:custGeom>
            <a:avLst/>
            <a:gdLst/>
            <a:ahLst/>
            <a:cxnLst/>
            <a:rect r="r" b="b" t="t" l="l"/>
            <a:pathLst>
              <a:path h="962547" w="962547">
                <a:moveTo>
                  <a:pt x="0" y="0"/>
                </a:moveTo>
                <a:lnTo>
                  <a:pt x="962547" y="0"/>
                </a:lnTo>
                <a:lnTo>
                  <a:pt x="962547" y="962547"/>
                </a:lnTo>
                <a:lnTo>
                  <a:pt x="0" y="9625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8858583" y="5927907"/>
            <a:ext cx="954125" cy="962547"/>
          </a:xfrm>
          <a:custGeom>
            <a:avLst/>
            <a:gdLst/>
            <a:ahLst/>
            <a:cxnLst/>
            <a:rect r="r" b="b" t="t" l="l"/>
            <a:pathLst>
              <a:path h="962547" w="954125">
                <a:moveTo>
                  <a:pt x="0" y="0"/>
                </a:moveTo>
                <a:lnTo>
                  <a:pt x="954125" y="0"/>
                </a:lnTo>
                <a:lnTo>
                  <a:pt x="954125" y="962548"/>
                </a:lnTo>
                <a:lnTo>
                  <a:pt x="0" y="9625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8979503" y="4397271"/>
            <a:ext cx="712285" cy="962547"/>
          </a:xfrm>
          <a:custGeom>
            <a:avLst/>
            <a:gdLst/>
            <a:ahLst/>
            <a:cxnLst/>
            <a:rect r="r" b="b" t="t" l="l"/>
            <a:pathLst>
              <a:path h="962547" w="712285">
                <a:moveTo>
                  <a:pt x="0" y="0"/>
                </a:moveTo>
                <a:lnTo>
                  <a:pt x="712285" y="0"/>
                </a:lnTo>
                <a:lnTo>
                  <a:pt x="712285" y="962547"/>
                </a:lnTo>
                <a:lnTo>
                  <a:pt x="0" y="96254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1" id="11"/>
          <p:cNvSpPr/>
          <p:nvPr/>
        </p:nvSpPr>
        <p:spPr>
          <a:xfrm flipH="false" flipV="false" rot="0">
            <a:off x="6071463" y="7456871"/>
            <a:ext cx="979692" cy="962547"/>
          </a:xfrm>
          <a:custGeom>
            <a:avLst/>
            <a:gdLst/>
            <a:ahLst/>
            <a:cxnLst/>
            <a:rect r="r" b="b" t="t" l="l"/>
            <a:pathLst>
              <a:path h="962547" w="979692">
                <a:moveTo>
                  <a:pt x="0" y="0"/>
                </a:moveTo>
                <a:lnTo>
                  <a:pt x="979692" y="0"/>
                </a:lnTo>
                <a:lnTo>
                  <a:pt x="979692" y="962547"/>
                </a:lnTo>
                <a:lnTo>
                  <a:pt x="0" y="96254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2" id="12"/>
          <p:cNvSpPr/>
          <p:nvPr/>
        </p:nvSpPr>
        <p:spPr>
          <a:xfrm flipH="false" flipV="false" rot="0">
            <a:off x="6084848" y="5927907"/>
            <a:ext cx="952922" cy="962547"/>
          </a:xfrm>
          <a:custGeom>
            <a:avLst/>
            <a:gdLst/>
            <a:ahLst/>
            <a:cxnLst/>
            <a:rect r="r" b="b" t="t" l="l"/>
            <a:pathLst>
              <a:path h="962547" w="952922">
                <a:moveTo>
                  <a:pt x="0" y="0"/>
                </a:moveTo>
                <a:lnTo>
                  <a:pt x="952922" y="0"/>
                </a:lnTo>
                <a:lnTo>
                  <a:pt x="952922" y="962548"/>
                </a:lnTo>
                <a:lnTo>
                  <a:pt x="0" y="96254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3" id="13"/>
          <p:cNvSpPr/>
          <p:nvPr/>
        </p:nvSpPr>
        <p:spPr>
          <a:xfrm flipH="false" flipV="false" rot="0">
            <a:off x="6080035" y="4397271"/>
            <a:ext cx="962547" cy="962547"/>
          </a:xfrm>
          <a:custGeom>
            <a:avLst/>
            <a:gdLst/>
            <a:ahLst/>
            <a:cxnLst/>
            <a:rect r="r" b="b" t="t" l="l"/>
            <a:pathLst>
              <a:path h="962547" w="962547">
                <a:moveTo>
                  <a:pt x="0" y="0"/>
                </a:moveTo>
                <a:lnTo>
                  <a:pt x="962548" y="0"/>
                </a:lnTo>
                <a:lnTo>
                  <a:pt x="962548" y="962547"/>
                </a:lnTo>
                <a:lnTo>
                  <a:pt x="0" y="96254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grpSp>
        <p:nvGrpSpPr>
          <p:cNvPr name="Group 14" id="14"/>
          <p:cNvGrpSpPr/>
          <p:nvPr/>
        </p:nvGrpSpPr>
        <p:grpSpPr>
          <a:xfrm rot="0">
            <a:off x="206350" y="-129702"/>
            <a:ext cx="3715968" cy="1615391"/>
            <a:chOff x="0" y="0"/>
            <a:chExt cx="844811" cy="367253"/>
          </a:xfrm>
        </p:grpSpPr>
        <p:sp>
          <p:nvSpPr>
            <p:cNvPr name="Freeform 15" id="15"/>
            <p:cNvSpPr/>
            <p:nvPr/>
          </p:nvSpPr>
          <p:spPr>
            <a:xfrm flipH="false" flipV="false" rot="0">
              <a:off x="0" y="0"/>
              <a:ext cx="844811" cy="367253"/>
            </a:xfrm>
            <a:custGeom>
              <a:avLst/>
              <a:gdLst/>
              <a:ahLst/>
              <a:cxnLst/>
              <a:rect r="r" b="b" t="t" l="l"/>
              <a:pathLst>
                <a:path h="367253" w="844811">
                  <a:moveTo>
                    <a:pt x="843541" y="0"/>
                  </a:moveTo>
                  <a:cubicBezTo>
                    <a:pt x="844811" y="3673"/>
                    <a:pt x="844811" y="7345"/>
                    <a:pt x="844811" y="11936"/>
                  </a:cubicBezTo>
                  <a:cubicBezTo>
                    <a:pt x="844811" y="62433"/>
                    <a:pt x="802901" y="107421"/>
                    <a:pt x="741941" y="127620"/>
                  </a:cubicBezTo>
                  <a:cubicBezTo>
                    <a:pt x="802901" y="147819"/>
                    <a:pt x="844811" y="190971"/>
                    <a:pt x="844811" y="243305"/>
                  </a:cubicBezTo>
                  <a:cubicBezTo>
                    <a:pt x="844811" y="314001"/>
                    <a:pt x="768611" y="367253"/>
                    <a:pt x="667011" y="367253"/>
                  </a:cubicBezTo>
                  <a:lnTo>
                    <a:pt x="177800" y="367253"/>
                  </a:lnTo>
                  <a:cubicBezTo>
                    <a:pt x="76200" y="367253"/>
                    <a:pt x="0" y="314001"/>
                    <a:pt x="0" y="243305"/>
                  </a:cubicBezTo>
                  <a:cubicBezTo>
                    <a:pt x="0" y="190971"/>
                    <a:pt x="41910" y="147819"/>
                    <a:pt x="102870" y="127620"/>
                  </a:cubicBezTo>
                  <a:cubicBezTo>
                    <a:pt x="41910" y="107421"/>
                    <a:pt x="0" y="62433"/>
                    <a:pt x="0" y="11936"/>
                  </a:cubicBezTo>
                  <a:cubicBezTo>
                    <a:pt x="0" y="7345"/>
                    <a:pt x="0" y="3673"/>
                    <a:pt x="0" y="0"/>
                  </a:cubicBezTo>
                  <a:lnTo>
                    <a:pt x="843541" y="0"/>
                  </a:lnTo>
                  <a:close/>
                </a:path>
              </a:pathLst>
            </a:custGeom>
            <a:solidFill>
              <a:srgbClr val="E36B09"/>
            </a:solidFill>
          </p:spPr>
        </p:sp>
        <p:sp>
          <p:nvSpPr>
            <p:cNvPr name="TextBox 16" id="16"/>
            <p:cNvSpPr txBox="true"/>
            <p:nvPr/>
          </p:nvSpPr>
          <p:spPr>
            <a:xfrm>
              <a:off x="127000" y="-57150"/>
              <a:ext cx="590811" cy="415221"/>
            </a:xfrm>
            <a:prstGeom prst="rect">
              <a:avLst/>
            </a:prstGeom>
          </p:spPr>
          <p:txBody>
            <a:bodyPr anchor="ctr" rtlCol="false" tIns="50800" lIns="50800" bIns="50800" rIns="50800"/>
            <a:lstStyle/>
            <a:p>
              <a:pPr algn="ctr">
                <a:lnSpc>
                  <a:spcPts val="2940"/>
                </a:lnSpc>
              </a:pPr>
            </a:p>
          </p:txBody>
        </p:sp>
      </p:grpSp>
      <p:sp>
        <p:nvSpPr>
          <p:cNvPr name="Freeform 17" id="17"/>
          <p:cNvSpPr/>
          <p:nvPr/>
        </p:nvSpPr>
        <p:spPr>
          <a:xfrm flipH="false" flipV="false" rot="0">
            <a:off x="3401523" y="1586498"/>
            <a:ext cx="14491017" cy="8167086"/>
          </a:xfrm>
          <a:custGeom>
            <a:avLst/>
            <a:gdLst/>
            <a:ahLst/>
            <a:cxnLst/>
            <a:rect r="r" b="b" t="t" l="l"/>
            <a:pathLst>
              <a:path h="8167086" w="14491017">
                <a:moveTo>
                  <a:pt x="0" y="0"/>
                </a:moveTo>
                <a:lnTo>
                  <a:pt x="14491016" y="0"/>
                </a:lnTo>
                <a:lnTo>
                  <a:pt x="14491016" y="8167087"/>
                </a:lnTo>
                <a:lnTo>
                  <a:pt x="0" y="8167087"/>
                </a:lnTo>
                <a:lnTo>
                  <a:pt x="0" y="0"/>
                </a:lnTo>
                <a:close/>
              </a:path>
            </a:pathLst>
          </a:custGeom>
          <a:blipFill>
            <a:blip r:embed="rId26"/>
            <a:stretch>
              <a:fillRect l="-2333" t="-3376" r="-2316" b="-4034"/>
            </a:stretch>
          </a:blipFill>
        </p:spPr>
      </p:sp>
      <p:sp>
        <p:nvSpPr>
          <p:cNvPr name="TextBox 18" id="18"/>
          <p:cNvSpPr txBox="true"/>
          <p:nvPr/>
        </p:nvSpPr>
        <p:spPr>
          <a:xfrm rot="0">
            <a:off x="1028700" y="519366"/>
            <a:ext cx="3880972" cy="932942"/>
          </a:xfrm>
          <a:prstGeom prst="rect">
            <a:avLst/>
          </a:prstGeom>
        </p:spPr>
        <p:txBody>
          <a:bodyPr anchor="t" rtlCol="false" tIns="0" lIns="0" bIns="0" rIns="0">
            <a:spAutoFit/>
          </a:bodyPr>
          <a:lstStyle/>
          <a:p>
            <a:pPr algn="l" marL="0" indent="0" lvl="0">
              <a:lnSpc>
                <a:spcPts val="5824"/>
              </a:lnSpc>
              <a:spcBef>
                <a:spcPct val="0"/>
              </a:spcBef>
            </a:pPr>
            <a:r>
              <a:rPr lang="en-US" b="true" sz="5600">
                <a:solidFill>
                  <a:srgbClr val="1E1D1C"/>
                </a:solidFill>
                <a:latin typeface="Agrandir Narrow Bold"/>
                <a:ea typeface="Agrandir Narrow Bold"/>
                <a:cs typeface="Agrandir Narrow Bold"/>
                <a:sym typeface="Agrandir Narrow Bold"/>
              </a:rPr>
              <a:t>Home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DAG3cRgCFUY</dc:identifier>
  <dcterms:modified xsi:type="dcterms:W3CDTF">2011-08-01T06:04:30Z</dcterms:modified>
  <cp:revision>1</cp:revision>
  <dc:title>Atliq Mart Supply Chain PPT</dc:title>
</cp:coreProperties>
</file>